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321" r:id="rId3"/>
    <p:sldId id="284" r:id="rId4"/>
    <p:sldId id="365" r:id="rId5"/>
    <p:sldId id="259" r:id="rId6"/>
    <p:sldId id="260" r:id="rId7"/>
    <p:sldId id="262" r:id="rId8"/>
    <p:sldId id="346" r:id="rId9"/>
    <p:sldId id="364" r:id="rId10"/>
    <p:sldId id="263" r:id="rId11"/>
    <p:sldId id="322" r:id="rId12"/>
    <p:sldId id="323" r:id="rId13"/>
    <p:sldId id="281" r:id="rId14"/>
    <p:sldId id="286" r:id="rId15"/>
    <p:sldId id="295" r:id="rId16"/>
    <p:sldId id="348" r:id="rId17"/>
    <p:sldId id="264" r:id="rId18"/>
    <p:sldId id="324" r:id="rId19"/>
    <p:sldId id="325" r:id="rId20"/>
    <p:sldId id="349" r:id="rId21"/>
    <p:sldId id="350" r:id="rId22"/>
    <p:sldId id="351" r:id="rId23"/>
    <p:sldId id="352" r:id="rId24"/>
    <p:sldId id="265" r:id="rId25"/>
    <p:sldId id="353" r:id="rId26"/>
    <p:sldId id="354" r:id="rId27"/>
    <p:sldId id="368" r:id="rId28"/>
    <p:sldId id="311" r:id="rId29"/>
    <p:sldId id="268" r:id="rId30"/>
    <p:sldId id="343" r:id="rId31"/>
    <p:sldId id="290" r:id="rId32"/>
    <p:sldId id="289" r:id="rId33"/>
    <p:sldId id="313" r:id="rId34"/>
    <p:sldId id="320" r:id="rId35"/>
    <p:sldId id="306" r:id="rId36"/>
    <p:sldId id="317" r:id="rId37"/>
    <p:sldId id="280" r:id="rId38"/>
    <p:sldId id="318" r:id="rId39"/>
    <p:sldId id="345" r:id="rId40"/>
    <p:sldId id="362" r:id="rId41"/>
    <p:sldId id="308" r:id="rId42"/>
    <p:sldId id="363" r:id="rId43"/>
    <p:sldId id="319" r:id="rId44"/>
    <p:sldId id="312" r:id="rId45"/>
    <p:sldId id="291" r:id="rId46"/>
    <p:sldId id="296" r:id="rId47"/>
    <p:sldId id="298" r:id="rId48"/>
    <p:sldId id="344" r:id="rId49"/>
    <p:sldId id="297" r:id="rId50"/>
    <p:sldId id="293" r:id="rId51"/>
    <p:sldId id="358" r:id="rId52"/>
    <p:sldId id="359" r:id="rId53"/>
    <p:sldId id="355" r:id="rId54"/>
    <p:sldId id="356" r:id="rId55"/>
    <p:sldId id="35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E1E2"/>
    <a:srgbClr val="B8ED4D"/>
    <a:srgbClr val="00A44A"/>
    <a:srgbClr val="8BC614"/>
    <a:srgbClr val="AF4301"/>
    <a:srgbClr val="FFCC00"/>
    <a:srgbClr val="F0F1EB"/>
    <a:srgbClr val="8BE1FF"/>
    <a:srgbClr val="69D8FF"/>
    <a:srgbClr val="95D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44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8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91C1-EBE8-44CD-B62E-2F2816D2D701}"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3EF68-324D-46AB-8507-84CEF48E5D5C}" type="slidenum">
              <a:rPr lang="en-US" smtClean="0"/>
              <a:t>‹#›</a:t>
            </a:fld>
            <a:endParaRPr lang="en-US"/>
          </a:p>
        </p:txBody>
      </p:sp>
    </p:spTree>
    <p:extLst>
      <p:ext uri="{BB962C8B-B14F-4D97-AF65-F5344CB8AC3E}">
        <p14:creationId xmlns:p14="http://schemas.microsoft.com/office/powerpoint/2010/main" val="242377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a:t>
            </a:fld>
            <a:endParaRPr lang="en-US"/>
          </a:p>
        </p:txBody>
      </p:sp>
    </p:spTree>
    <p:extLst>
      <p:ext uri="{BB962C8B-B14F-4D97-AF65-F5344CB8AC3E}">
        <p14:creationId xmlns:p14="http://schemas.microsoft.com/office/powerpoint/2010/main" val="22783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plan has higher standards than FRPA for a particular water body, DOF will identify that in the BIF and FLUP, and include site-specific requirements in timber sale contracts as appropriate.</a:t>
            </a:r>
          </a:p>
        </p:txBody>
      </p:sp>
      <p:sp>
        <p:nvSpPr>
          <p:cNvPr id="4" name="Slide Number Placeholder 3"/>
          <p:cNvSpPr>
            <a:spLocks noGrp="1"/>
          </p:cNvSpPr>
          <p:nvPr>
            <p:ph type="sldNum" sz="quarter" idx="10"/>
          </p:nvPr>
        </p:nvSpPr>
        <p:spPr/>
        <p:txBody>
          <a:bodyPr/>
          <a:lstStyle/>
          <a:p>
            <a:fld id="{B233EF68-324D-46AB-8507-84CEF48E5D5C}" type="slidenum">
              <a:rPr lang="en-US" smtClean="0"/>
              <a:t>24</a:t>
            </a:fld>
            <a:endParaRPr lang="en-US"/>
          </a:p>
        </p:txBody>
      </p:sp>
    </p:spTree>
    <p:extLst>
      <p:ext uri="{BB962C8B-B14F-4D97-AF65-F5344CB8AC3E}">
        <p14:creationId xmlns:p14="http://schemas.microsoft.com/office/powerpoint/2010/main" val="342584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Backwater slough ice crossing on the Tanana River (</a:t>
            </a:r>
            <a:r>
              <a:rPr lang="en-US" dirty="0" err="1"/>
              <a:t>Salcha</a:t>
            </a:r>
            <a:r>
              <a:rPr lang="en-US" dirty="0"/>
              <a:t>).  </a:t>
            </a:r>
            <a:r>
              <a:rPr lang="en-US"/>
              <a:t>Photo from Kevin Meany, DOF.</a:t>
            </a:r>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30</a:t>
            </a:fld>
            <a:endParaRPr lang="en-US"/>
          </a:p>
        </p:txBody>
      </p:sp>
    </p:spTree>
    <p:extLst>
      <p:ext uri="{BB962C8B-B14F-4D97-AF65-F5344CB8AC3E}">
        <p14:creationId xmlns:p14="http://schemas.microsoft.com/office/powerpoint/2010/main" val="202452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pPr>
            <a:r>
              <a:rPr lang="en-US" sz="3500" dirty="0"/>
              <a:t>This BMP usually applies to cable yarding terrain.  </a:t>
            </a:r>
          </a:p>
          <a:p>
            <a:pPr lvl="0">
              <a:lnSpc>
                <a:spcPct val="120000"/>
              </a:lnSpc>
            </a:pPr>
            <a:r>
              <a:rPr lang="en-US" sz="3500" dirty="0"/>
              <a:t>High stumps are needed where the side slopes are steep enough that felled and bucked timber will roll or slide downhill.  </a:t>
            </a:r>
          </a:p>
          <a:p>
            <a:pPr lvl="0">
              <a:lnSpc>
                <a:spcPct val="120000"/>
              </a:lnSpc>
            </a:pPr>
            <a:r>
              <a:rPr lang="en-US" sz="3500" dirty="0"/>
              <a:t>Stumps have to be high enough for boles or substantial branches to catch and hold on, but not every stump has to be cut high to retain felled timber on the hillside.  High stumps are most effective if trees are felled parallel to the contours.</a:t>
            </a:r>
          </a:p>
          <a:p>
            <a:pPr lvl="0">
              <a:lnSpc>
                <a:spcPct val="120000"/>
              </a:lnSpc>
            </a:pPr>
            <a:r>
              <a:rPr lang="en-US" sz="3500" dirty="0"/>
              <a:t>Deflection has to be adequate so one end of the log can be suspended and lifted over a high stump above it.  </a:t>
            </a:r>
          </a:p>
          <a:p>
            <a:pPr lvl="0">
              <a:lnSpc>
                <a:spcPct val="120000"/>
              </a:lnSpc>
            </a:pPr>
            <a:r>
              <a:rPr lang="en-US" sz="2600" dirty="0"/>
              <a:t>See also the </a:t>
            </a:r>
            <a:r>
              <a:rPr lang="en-US" sz="2600" dirty="0">
                <a:solidFill>
                  <a:srgbClr val="7030A0"/>
                </a:solidFill>
              </a:rPr>
              <a:t>purple book </a:t>
            </a:r>
            <a:r>
              <a:rPr lang="en-US" sz="2600" dirty="0"/>
              <a:t>section on 11 AAC 95.350(c) for objectives and compliance monitoring procedures </a:t>
            </a:r>
            <a:r>
              <a:rPr lang="en-US" sz="2600" dirty="0">
                <a:solidFill>
                  <a:srgbClr val="7030A0"/>
                </a:solidFill>
              </a:rPr>
              <a:t> </a:t>
            </a:r>
            <a:r>
              <a:rPr lang="en-US" sz="2800" dirty="0">
                <a:solidFill>
                  <a:schemeClr val="bg2">
                    <a:lumMod val="50000"/>
                  </a:schemeClr>
                </a:solidFill>
              </a:rPr>
              <a:t>	</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38</a:t>
            </a:fld>
            <a:endParaRPr lang="en-US"/>
          </a:p>
        </p:txBody>
      </p:sp>
    </p:spTree>
    <p:extLst>
      <p:ext uri="{BB962C8B-B14F-4D97-AF65-F5344CB8AC3E}">
        <p14:creationId xmlns:p14="http://schemas.microsoft.com/office/powerpoint/2010/main" val="372807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more information on tracked &amp; wheeled harvesting systems, see FRPA 101-I:  Timber harvesting and 11 AAC 95.365</a:t>
            </a:r>
          </a:p>
        </p:txBody>
      </p:sp>
      <p:sp>
        <p:nvSpPr>
          <p:cNvPr id="4" name="Slide Number Placeholder 3"/>
          <p:cNvSpPr>
            <a:spLocks noGrp="1"/>
          </p:cNvSpPr>
          <p:nvPr>
            <p:ph type="sldNum" sz="quarter" idx="10"/>
          </p:nvPr>
        </p:nvSpPr>
        <p:spPr/>
        <p:txBody>
          <a:bodyPr/>
          <a:lstStyle/>
          <a:p>
            <a:fld id="{B233EF68-324D-46AB-8507-84CEF48E5D5C}" type="slidenum">
              <a:rPr lang="en-US" smtClean="0"/>
              <a:t>41</a:t>
            </a:fld>
            <a:endParaRPr lang="en-US"/>
          </a:p>
        </p:txBody>
      </p:sp>
    </p:spTree>
    <p:extLst>
      <p:ext uri="{BB962C8B-B14F-4D97-AF65-F5344CB8AC3E}">
        <p14:creationId xmlns:p14="http://schemas.microsoft.com/office/powerpoint/2010/main" val="120445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the </a:t>
            </a:r>
            <a:r>
              <a:rPr lang="en-US" sz="1200" dirty="0">
                <a:solidFill>
                  <a:srgbClr val="7030A0"/>
                </a:solidFill>
              </a:rPr>
              <a:t>purple book </a:t>
            </a:r>
            <a:r>
              <a:rPr lang="en-US" sz="1200" dirty="0"/>
              <a:t>section on 11 AAC 95.365(b) for objectives, compliance monitoring procedures, and exceptions</a:t>
            </a:r>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42</a:t>
            </a:fld>
            <a:endParaRPr lang="en-US"/>
          </a:p>
        </p:txBody>
      </p:sp>
    </p:spTree>
    <p:extLst>
      <p:ext uri="{BB962C8B-B14F-4D97-AF65-F5344CB8AC3E}">
        <p14:creationId xmlns:p14="http://schemas.microsoft.com/office/powerpoint/2010/main" val="253034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45</a:t>
            </a:fld>
            <a:endParaRPr lang="en-US"/>
          </a:p>
        </p:txBody>
      </p:sp>
    </p:spTree>
    <p:extLst>
      <p:ext uri="{BB962C8B-B14F-4D97-AF65-F5344CB8AC3E}">
        <p14:creationId xmlns:p14="http://schemas.microsoft.com/office/powerpoint/2010/main" val="269729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b="1" dirty="0"/>
              <a:t>1990 FRPA version</a:t>
            </a:r>
          </a:p>
          <a:p>
            <a:pPr lvl="1">
              <a:buFont typeface="Wingdings" panose="05000000000000000000" pitchFamily="2" charset="2"/>
              <a:buChar char="§"/>
            </a:pPr>
            <a:r>
              <a:rPr lang="en-US" dirty="0"/>
              <a:t>purposes and management of riparian areas;</a:t>
            </a:r>
          </a:p>
          <a:p>
            <a:pPr lvl="1">
              <a:buFont typeface="Wingdings" panose="05000000000000000000" pitchFamily="2" charset="2"/>
              <a:buChar char="§"/>
            </a:pPr>
            <a:r>
              <a:rPr lang="en-US" dirty="0"/>
              <a:t>riparian standards for Region I</a:t>
            </a:r>
          </a:p>
          <a:p>
            <a:pPr lvl="1">
              <a:buFont typeface="Wingdings" panose="05000000000000000000" pitchFamily="2" charset="2"/>
              <a:buChar char="§"/>
            </a:pPr>
            <a:r>
              <a:rPr lang="en-US" dirty="0"/>
              <a:t>buffers on Type A waters and on public anadromous/HVR waters</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4</a:t>
            </a:fld>
            <a:endParaRPr lang="en-US"/>
          </a:p>
        </p:txBody>
      </p:sp>
    </p:spTree>
    <p:extLst>
      <p:ext uri="{BB962C8B-B14F-4D97-AF65-F5344CB8AC3E}">
        <p14:creationId xmlns:p14="http://schemas.microsoft.com/office/powerpoint/2010/main" val="384175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AAC 95.900(53)  </a:t>
            </a:r>
            <a:r>
              <a:rPr lang="en-US" sz="1200" b="1" kern="1200" dirty="0">
                <a:solidFill>
                  <a:schemeClr val="tx1"/>
                </a:solidFill>
                <a:effectLst/>
                <a:latin typeface="+mn-lt"/>
                <a:ea typeface="+mn-ea"/>
                <a:cs typeface="+mn-cs"/>
              </a:rPr>
              <a:t>"ordinary high water mark"</a:t>
            </a:r>
            <a:r>
              <a:rPr lang="en-US" sz="1200" kern="1200" dirty="0">
                <a:solidFill>
                  <a:schemeClr val="tx1"/>
                </a:solidFill>
                <a:effectLst/>
                <a:latin typeface="+mn-lt"/>
                <a:ea typeface="+mn-ea"/>
                <a:cs typeface="+mn-cs"/>
              </a:rPr>
              <a:t> or "OHWM" means the mark along the bank or shore up to which the presence and action of the tidal or nontidal water are so common and usual, and so long continued in all ordinary years, as to leave a natural line impressed on the bank or shore and indicated by erosion, shelving, changes in soil characteristics, destruction of terrestrial vegetation, or other distinctive physical characteristics;</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9</a:t>
            </a:fld>
            <a:endParaRPr lang="en-US"/>
          </a:p>
        </p:txBody>
      </p:sp>
    </p:spTree>
    <p:extLst>
      <p:ext uri="{BB962C8B-B14F-4D97-AF65-F5344CB8AC3E}">
        <p14:creationId xmlns:p14="http://schemas.microsoft.com/office/powerpoint/2010/main" val="115537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Backwater slough definition:  </a:t>
            </a:r>
            <a:r>
              <a:rPr lang="en-US" sz="2800" dirty="0"/>
              <a:t>A water body that  </a:t>
            </a:r>
          </a:p>
          <a:p>
            <a:pPr lvl="1">
              <a:buFont typeface="Wingdings" panose="05000000000000000000" pitchFamily="2" charset="2"/>
              <a:buChar char="§"/>
            </a:pPr>
            <a:r>
              <a:rPr lang="en-US" sz="2600" dirty="0"/>
              <a:t>has sluggish flow, is warm in summer, and is typically only connected to the main stem or a side channel at one end of the water body; </a:t>
            </a:r>
          </a:p>
          <a:p>
            <a:pPr lvl="1">
              <a:buFont typeface="Wingdings" panose="05000000000000000000" pitchFamily="2" charset="2"/>
              <a:buChar char="§"/>
            </a:pPr>
            <a:r>
              <a:rPr lang="en-US" sz="2600" dirty="0"/>
              <a:t>carries river current only under high water conditions; and </a:t>
            </a:r>
          </a:p>
          <a:p>
            <a:pPr lvl="1">
              <a:buFont typeface="Wingdings" panose="05000000000000000000" pitchFamily="2" charset="2"/>
              <a:buChar char="§"/>
            </a:pPr>
            <a:r>
              <a:rPr lang="en-US" sz="2600" dirty="0"/>
              <a:t>may have only a seasonal connection to the main stem or side channel</a:t>
            </a:r>
          </a:p>
          <a:p>
            <a:pPr lvl="1">
              <a:buFont typeface="Wingdings" panose="05000000000000000000" pitchFamily="2" charset="2"/>
              <a:buChar char="§"/>
            </a:pPr>
            <a:endParaRPr lang="en-US" sz="2600" dirty="0"/>
          </a:p>
          <a:p>
            <a:pPr lvl="1">
              <a:buFont typeface="Wingdings" panose="05000000000000000000" pitchFamily="2" charset="2"/>
              <a:buNone/>
            </a:pPr>
            <a:r>
              <a:rPr lang="en-US" sz="2600" dirty="0"/>
              <a:t>OHWM = ordinary high water mark</a:t>
            </a:r>
          </a:p>
          <a:p>
            <a:pPr lvl="1">
              <a:buFont typeface="Wingdings" panose="05000000000000000000" pitchFamily="2" charset="2"/>
              <a:buChar char="§"/>
            </a:pPr>
            <a:endParaRPr lang="en-US" sz="2600" dirty="0"/>
          </a:p>
          <a:p>
            <a:endParaRPr lang="en-US" b="1" dirty="0"/>
          </a:p>
        </p:txBody>
      </p:sp>
      <p:sp>
        <p:nvSpPr>
          <p:cNvPr id="4" name="Slide Number Placeholder 3"/>
          <p:cNvSpPr>
            <a:spLocks noGrp="1"/>
          </p:cNvSpPr>
          <p:nvPr>
            <p:ph type="sldNum" sz="quarter" idx="10"/>
          </p:nvPr>
        </p:nvSpPr>
        <p:spPr/>
        <p:txBody>
          <a:bodyPr/>
          <a:lstStyle/>
          <a:p>
            <a:fld id="{B233EF68-324D-46AB-8507-84CEF48E5D5C}" type="slidenum">
              <a:rPr lang="en-US" smtClean="0"/>
              <a:t>10</a:t>
            </a:fld>
            <a:endParaRPr lang="en-US"/>
          </a:p>
        </p:txBody>
      </p:sp>
    </p:spTree>
    <p:extLst>
      <p:ext uri="{BB962C8B-B14F-4D97-AF65-F5344CB8AC3E}">
        <p14:creationId xmlns:p14="http://schemas.microsoft.com/office/powerpoint/2010/main" val="40777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11</a:t>
            </a:fld>
            <a:endParaRPr lang="en-US"/>
          </a:p>
        </p:txBody>
      </p:sp>
    </p:spTree>
    <p:extLst>
      <p:ext uri="{BB962C8B-B14F-4D97-AF65-F5344CB8AC3E}">
        <p14:creationId xmlns:p14="http://schemas.microsoft.com/office/powerpoint/2010/main" val="190352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more information on water body classification, see FRPA 101-D3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From Doug Hanson:  In Interior AK I would say these streams would generally be located in close proximity to III-A streams.  Upper reaches in upland areas are very unlikely to have fish.  With 3-foot OHWM you are looking at something more like 1-2 feet in normal summer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OHWM = ordinary high water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12</a:t>
            </a:fld>
            <a:endParaRPr lang="en-US"/>
          </a:p>
        </p:txBody>
      </p:sp>
    </p:spTree>
    <p:extLst>
      <p:ext uri="{BB962C8B-B14F-4D97-AF65-F5344CB8AC3E}">
        <p14:creationId xmlns:p14="http://schemas.microsoft.com/office/powerpoint/2010/main" val="363320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2" marR="0" indent="0" algn="l" eaLnBrk="1" hangingPunct="1">
              <a:buClr>
                <a:schemeClr val="tx2"/>
              </a:buClr>
              <a:buFont typeface="Wingdings" pitchFamily="2" charset="2"/>
              <a:buNone/>
              <a:defRPr/>
            </a:pPr>
            <a:r>
              <a:rPr lang="en-US" sz="1200" kern="1200" dirty="0">
                <a:solidFill>
                  <a:schemeClr val="tx1"/>
                </a:solidFill>
                <a:latin typeface="+mn-lt"/>
                <a:ea typeface="+mn-ea"/>
                <a:cs typeface="+mn-cs"/>
              </a:rPr>
              <a:t>Type III-A waters:  </a:t>
            </a:r>
          </a:p>
          <a:p>
            <a:pPr marL="806450" marR="0" indent="-465138" algn="l" eaLnBrk="1" hangingPunct="1">
              <a:buClr>
                <a:schemeClr val="tx2"/>
              </a:buClr>
              <a:buFont typeface="Wingdings" pitchFamily="2" charset="2"/>
              <a:buAutoNum type="arabicParenR"/>
              <a:defRPr/>
            </a:pPr>
            <a:r>
              <a:rPr lang="en-US" sz="1200" kern="1200" dirty="0">
                <a:solidFill>
                  <a:schemeClr val="tx1"/>
                </a:solidFill>
                <a:latin typeface="+mn-lt"/>
                <a:ea typeface="+mn-ea"/>
                <a:cs typeface="+mn-cs"/>
              </a:rPr>
              <a:t>Non-glacial water bodies that are &gt;3 feet wide and have high-value resident fish,  </a:t>
            </a:r>
          </a:p>
          <a:p>
            <a:pPr marL="806450" marR="0" indent="-465138" algn="l" eaLnBrk="1" hangingPunct="1">
              <a:buClr>
                <a:schemeClr val="tx2"/>
              </a:buClr>
              <a:buFont typeface="Wingdings" pitchFamily="2" charset="2"/>
              <a:buAutoNum type="arabicParenR"/>
              <a:defRPr/>
            </a:pPr>
            <a:r>
              <a:rPr lang="en-US" sz="1200" kern="1200" dirty="0">
                <a:solidFill>
                  <a:schemeClr val="tx1"/>
                </a:solidFill>
                <a:latin typeface="+mn-lt"/>
                <a:ea typeface="+mn-ea"/>
                <a:cs typeface="+mn-cs"/>
              </a:rPr>
              <a:t>Non-glacial water bodies with anadromous fish, or</a:t>
            </a:r>
          </a:p>
          <a:p>
            <a:pPr marL="806450" marR="0" indent="-465138" algn="l" eaLnBrk="1" hangingPunct="1">
              <a:buClr>
                <a:schemeClr val="tx2"/>
              </a:buClr>
              <a:buFont typeface="Wingdings" pitchFamily="2" charset="2"/>
              <a:buAutoNum type="arabicParenR"/>
              <a:defRPr/>
            </a:pPr>
            <a:r>
              <a:rPr lang="en-US" sz="1200" kern="1200" dirty="0">
                <a:solidFill>
                  <a:schemeClr val="tx1"/>
                </a:solidFill>
                <a:latin typeface="+mn-lt"/>
                <a:ea typeface="+mn-ea"/>
                <a:cs typeface="+mn-cs"/>
              </a:rPr>
              <a:t>Backwater sloughs.</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17</a:t>
            </a:fld>
            <a:endParaRPr lang="en-US"/>
          </a:p>
        </p:txBody>
      </p:sp>
    </p:spTree>
    <p:extLst>
      <p:ext uri="{BB962C8B-B14F-4D97-AF65-F5344CB8AC3E}">
        <p14:creationId xmlns:p14="http://schemas.microsoft.com/office/powerpoint/2010/main" val="221202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FRPA 101-A and AS 41.17.098 for more information on due deference</a:t>
            </a:r>
          </a:p>
        </p:txBody>
      </p:sp>
      <p:sp>
        <p:nvSpPr>
          <p:cNvPr id="4" name="Slide Number Placeholder 3"/>
          <p:cNvSpPr>
            <a:spLocks noGrp="1"/>
          </p:cNvSpPr>
          <p:nvPr>
            <p:ph type="sldNum" sz="quarter" idx="10"/>
          </p:nvPr>
        </p:nvSpPr>
        <p:spPr/>
        <p:txBody>
          <a:bodyPr/>
          <a:lstStyle/>
          <a:p>
            <a:fld id="{B233EF68-324D-46AB-8507-84CEF48E5D5C}" type="slidenum">
              <a:rPr lang="en-US" smtClean="0"/>
              <a:t>19</a:t>
            </a:fld>
            <a:endParaRPr lang="en-US"/>
          </a:p>
        </p:txBody>
      </p:sp>
    </p:spTree>
    <p:extLst>
      <p:ext uri="{BB962C8B-B14F-4D97-AF65-F5344CB8AC3E}">
        <p14:creationId xmlns:p14="http://schemas.microsoft.com/office/powerpoint/2010/main" val="316415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23</a:t>
            </a:fld>
            <a:endParaRPr lang="en-US"/>
          </a:p>
        </p:txBody>
      </p:sp>
    </p:spTree>
    <p:extLst>
      <p:ext uri="{BB962C8B-B14F-4D97-AF65-F5344CB8AC3E}">
        <p14:creationId xmlns:p14="http://schemas.microsoft.com/office/powerpoint/2010/main" val="3164154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03C3EB-20B9-479A-9F58-0E7D7025139F}" type="datetimeFigureOut">
              <a:rPr lang="en-US" smtClean="0"/>
              <a:t>4/16/2018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F1BEF9-A09D-4814-83C7-3B1380E2F8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BEF9-A09D-4814-83C7-3B1380E2F82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03C3EB-20B9-479A-9F58-0E7D7025139F}"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1BEF9-A09D-4814-83C7-3B1380E2F8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03C3EB-20B9-479A-9F58-0E7D7025139F}"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1BEF9-A09D-4814-83C7-3B1380E2F82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3C3EB-20B9-479A-9F58-0E7D7025139F}"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BEF9-A09D-4814-83C7-3B1380E2F8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F1BEF9-A09D-4814-83C7-3B1380E2F82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03C3EB-20B9-479A-9F58-0E7D7025139F}" type="datetimeFigureOut">
              <a:rPr lang="en-US" smtClean="0"/>
              <a:t>4/16/2018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F1BEF9-A09D-4814-83C7-3B1380E2F8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FRPA 101-E3</a:t>
            </a:r>
            <a:br>
              <a:rPr lang="en-US" dirty="0"/>
            </a:br>
            <a:r>
              <a:rPr lang="en-US" cap="small" dirty="0"/>
              <a:t>Riparian Management Standards </a:t>
            </a:r>
            <a:br>
              <a:rPr lang="en-US" cap="small" dirty="0"/>
            </a:br>
            <a:r>
              <a:rPr lang="en-US" cap="small" dirty="0"/>
              <a:t>Region III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078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05400"/>
          </a:xfrm>
        </p:spPr>
        <p:txBody>
          <a:bodyPr>
            <a:noAutofit/>
          </a:bodyPr>
          <a:lstStyle/>
          <a:p>
            <a:r>
              <a:rPr lang="en-US" sz="3200" dirty="0"/>
              <a:t>A non-glacial high value resident fish water body &gt;3 feet wide at the OHWM; </a:t>
            </a:r>
          </a:p>
          <a:p>
            <a:r>
              <a:rPr lang="en-US" sz="3200" dirty="0"/>
              <a:t>A non-glacial anadromous water body; or  </a:t>
            </a:r>
          </a:p>
          <a:p>
            <a:r>
              <a:rPr lang="en-US" sz="3200" dirty="0"/>
              <a:t>A backwater slough. </a:t>
            </a:r>
            <a:r>
              <a:rPr lang="en-US" sz="1800" dirty="0">
                <a:solidFill>
                  <a:schemeClr val="bg2">
                    <a:lumMod val="50000"/>
                  </a:schemeClr>
                </a:solidFill>
              </a:rPr>
              <a:t>				            </a:t>
            </a:r>
            <a:r>
              <a:rPr lang="en-US" sz="2200" dirty="0">
                <a:solidFill>
                  <a:schemeClr val="bg2">
                    <a:lumMod val="50000"/>
                  </a:schemeClr>
                </a:solidFill>
              </a:rPr>
              <a:t>AS 41.17.950 (39)</a:t>
            </a:r>
          </a:p>
        </p:txBody>
      </p:sp>
      <p:sp>
        <p:nvSpPr>
          <p:cNvPr id="2" name="Title 1"/>
          <p:cNvSpPr>
            <a:spLocks noGrp="1"/>
          </p:cNvSpPr>
          <p:nvPr>
            <p:ph type="title"/>
          </p:nvPr>
        </p:nvSpPr>
        <p:spPr/>
        <p:txBody>
          <a:bodyPr>
            <a:normAutofit fontScale="90000"/>
          </a:bodyPr>
          <a:lstStyle/>
          <a:p>
            <a:r>
              <a:rPr lang="en-US" dirty="0">
                <a:solidFill>
                  <a:schemeClr val="accent1">
                    <a:lumMod val="75000"/>
                  </a:schemeClr>
                </a:solidFill>
              </a:rPr>
              <a:t>Region III water body classes – Type III-A</a:t>
            </a:r>
          </a:p>
        </p:txBody>
      </p:sp>
      <p:pic>
        <p:nvPicPr>
          <p:cNvPr id="4" name="Picture 6" descr="UpperBirchCreek- Wikipedia.jpg">
            <a:extLst>
              <a:ext uri="{FF2B5EF4-FFF2-40B4-BE49-F238E27FC236}">
                <a16:creationId xmlns:a16="http://schemas.microsoft.com/office/drawing/2014/main" id="{819FE6E9-8E8B-4643-81CB-50B8945726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70353"/>
            <a:ext cx="3610542" cy="27125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DC21CC-319A-4D1A-B9AD-B881CB408E84}"/>
              </a:ext>
            </a:extLst>
          </p:cNvPr>
          <p:cNvSpPr txBox="1"/>
          <p:nvPr/>
        </p:nvSpPr>
        <p:spPr>
          <a:xfrm>
            <a:off x="6057254" y="6250589"/>
            <a:ext cx="3124200" cy="307777"/>
          </a:xfrm>
          <a:prstGeom prst="rect">
            <a:avLst/>
          </a:prstGeom>
          <a:noFill/>
        </p:spPr>
        <p:txBody>
          <a:bodyPr wrap="square" rtlCol="0">
            <a:spAutoFit/>
          </a:bodyPr>
          <a:lstStyle/>
          <a:p>
            <a:r>
              <a:rPr lang="en-US" sz="1400" dirty="0">
                <a:solidFill>
                  <a:schemeClr val="bg1"/>
                </a:solidFill>
              </a:rPr>
              <a:t>Type III-A water:  Birch Creek</a:t>
            </a:r>
          </a:p>
        </p:txBody>
      </p:sp>
    </p:spTree>
    <p:extLst>
      <p:ext uri="{BB962C8B-B14F-4D97-AF65-F5344CB8AC3E}">
        <p14:creationId xmlns:p14="http://schemas.microsoft.com/office/powerpoint/2010/main" val="118036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Autofit/>
          </a:bodyPr>
          <a:lstStyle/>
          <a:p>
            <a:r>
              <a:rPr lang="en-US" sz="3200" dirty="0"/>
              <a:t>A glacial high value resident fish water body or a glacial anadromous water body; </a:t>
            </a:r>
          </a:p>
          <a:p>
            <a:pPr lvl="1">
              <a:buFont typeface="Wingdings" panose="05000000000000000000" pitchFamily="2" charset="2"/>
              <a:buChar char="§"/>
            </a:pPr>
            <a:r>
              <a:rPr lang="en-US" sz="2800" dirty="0"/>
              <a:t>Type III-B water bodies do not include glacial backwater sloughs </a:t>
            </a:r>
            <a:r>
              <a:rPr lang="en-US" sz="2800" dirty="0">
                <a:solidFill>
                  <a:schemeClr val="bg2">
                    <a:lumMod val="50000"/>
                  </a:schemeClr>
                </a:solidFill>
              </a:rPr>
              <a:t>	</a:t>
            </a:r>
          </a:p>
          <a:p>
            <a:pPr marL="109728" indent="0">
              <a:buNone/>
            </a:pPr>
            <a:r>
              <a:rPr lang="en-US" sz="2200" dirty="0">
                <a:solidFill>
                  <a:schemeClr val="bg2">
                    <a:lumMod val="50000"/>
                  </a:schemeClr>
                </a:solidFill>
              </a:rPr>
              <a:t>AS 41.17.950 (40)</a:t>
            </a:r>
          </a:p>
        </p:txBody>
      </p:sp>
      <p:sp>
        <p:nvSpPr>
          <p:cNvPr id="2" name="Title 1"/>
          <p:cNvSpPr>
            <a:spLocks noGrp="1"/>
          </p:cNvSpPr>
          <p:nvPr>
            <p:ph type="title"/>
          </p:nvPr>
        </p:nvSpPr>
        <p:spPr/>
        <p:txBody>
          <a:bodyPr>
            <a:normAutofit fontScale="90000"/>
          </a:bodyPr>
          <a:lstStyle/>
          <a:p>
            <a:r>
              <a:rPr lang="en-US" dirty="0">
                <a:solidFill>
                  <a:schemeClr val="accent1">
                    <a:lumMod val="75000"/>
                  </a:schemeClr>
                </a:solidFill>
              </a:rPr>
              <a:t>Region III water body classes – Type III-B</a:t>
            </a:r>
          </a:p>
        </p:txBody>
      </p:sp>
      <p:pic>
        <p:nvPicPr>
          <p:cNvPr id="4" name="Picture 5" descr="C:\Documents and Settings\forest.rott\My Documents\Tanana erosion study\Tanana River Pictures\Tanana floodplain2.jpg">
            <a:extLst>
              <a:ext uri="{FF2B5EF4-FFF2-40B4-BE49-F238E27FC236}">
                <a16:creationId xmlns:a16="http://schemas.microsoft.com/office/drawing/2014/main" id="{733BFAEA-EE31-4C80-8589-1D31E3DCE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24400" y="3973286"/>
            <a:ext cx="4222750" cy="2757714"/>
          </a:xfrm>
          <a:prstGeom prst="rect">
            <a:avLst/>
          </a:prstGeom>
          <a:noFill/>
          <a:ln>
            <a:solidFill>
              <a:schemeClr val="tx1"/>
            </a:solidFill>
            <a:miter lim="800000"/>
            <a:headEnd/>
            <a:tailEnd/>
          </a:ln>
        </p:spPr>
      </p:pic>
      <p:sp>
        <p:nvSpPr>
          <p:cNvPr id="5" name="TextBox 4">
            <a:extLst>
              <a:ext uri="{FF2B5EF4-FFF2-40B4-BE49-F238E27FC236}">
                <a16:creationId xmlns:a16="http://schemas.microsoft.com/office/drawing/2014/main" id="{E34D1354-5438-45D9-BCBC-3F8574B57513}"/>
              </a:ext>
            </a:extLst>
          </p:cNvPr>
          <p:cNvSpPr txBox="1"/>
          <p:nvPr/>
        </p:nvSpPr>
        <p:spPr>
          <a:xfrm>
            <a:off x="6400800" y="6361668"/>
            <a:ext cx="2743200" cy="307777"/>
          </a:xfrm>
          <a:prstGeom prst="rect">
            <a:avLst/>
          </a:prstGeom>
          <a:noFill/>
        </p:spPr>
        <p:txBody>
          <a:bodyPr wrap="square" rtlCol="0">
            <a:spAutoFit/>
          </a:bodyPr>
          <a:lstStyle/>
          <a:p>
            <a:r>
              <a:rPr lang="en-US" sz="1400" dirty="0"/>
              <a:t>Type III-B water:  Tanana R.</a:t>
            </a:r>
          </a:p>
        </p:txBody>
      </p:sp>
    </p:spTree>
    <p:extLst>
      <p:ext uri="{BB962C8B-B14F-4D97-AF65-F5344CB8AC3E}">
        <p14:creationId xmlns:p14="http://schemas.microsoft.com/office/powerpoint/2010/main" val="114789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3469"/>
            <a:ext cx="5181600" cy="2667000"/>
          </a:xfrm>
        </p:spPr>
        <p:txBody>
          <a:bodyPr>
            <a:noAutofit/>
          </a:bodyPr>
          <a:lstStyle/>
          <a:p>
            <a:r>
              <a:rPr lang="en-US" sz="2800" dirty="0"/>
              <a:t>A non-glacial high value resident fish water body that is </a:t>
            </a:r>
            <a:r>
              <a:rPr lang="en-US" sz="2800" b="1" u="sng" dirty="0"/>
              <a:t>&lt;</a:t>
            </a:r>
            <a:r>
              <a:rPr lang="en-US" sz="2800" b="1" dirty="0"/>
              <a:t>3’ </a:t>
            </a:r>
            <a:r>
              <a:rPr lang="en-US" sz="2800" dirty="0"/>
              <a:t>wide at the OHWM  and that does not contain anadromous fish. </a:t>
            </a:r>
          </a:p>
          <a:p>
            <a:pPr marL="109728" indent="0">
              <a:buNone/>
            </a:pPr>
            <a:r>
              <a:rPr lang="en-US" sz="2200" dirty="0">
                <a:solidFill>
                  <a:schemeClr val="bg2">
                    <a:lumMod val="50000"/>
                  </a:schemeClr>
                </a:solidFill>
              </a:rPr>
              <a:t>AS 41.17.950 (38)</a:t>
            </a:r>
          </a:p>
        </p:txBody>
      </p:sp>
      <p:sp>
        <p:nvSpPr>
          <p:cNvPr id="2" name="Title 1"/>
          <p:cNvSpPr>
            <a:spLocks noGrp="1"/>
          </p:cNvSpPr>
          <p:nvPr>
            <p:ph type="title"/>
          </p:nvPr>
        </p:nvSpPr>
        <p:spPr/>
        <p:txBody>
          <a:bodyPr>
            <a:normAutofit fontScale="90000"/>
          </a:bodyPr>
          <a:lstStyle/>
          <a:p>
            <a:r>
              <a:rPr lang="en-US" dirty="0">
                <a:solidFill>
                  <a:schemeClr val="accent1">
                    <a:lumMod val="75000"/>
                  </a:schemeClr>
                </a:solidFill>
              </a:rPr>
              <a:t>Region III water body classes – Type III-C</a:t>
            </a:r>
          </a:p>
        </p:txBody>
      </p:sp>
      <p:sp>
        <p:nvSpPr>
          <p:cNvPr id="6" name="TextBox 5">
            <a:extLst>
              <a:ext uri="{FF2B5EF4-FFF2-40B4-BE49-F238E27FC236}">
                <a16:creationId xmlns:a16="http://schemas.microsoft.com/office/drawing/2014/main" id="{3BE9114A-BF19-4D58-A8D4-77A7C430C46D}"/>
              </a:ext>
            </a:extLst>
          </p:cNvPr>
          <p:cNvSpPr txBox="1"/>
          <p:nvPr/>
        </p:nvSpPr>
        <p:spPr>
          <a:xfrm>
            <a:off x="4343400" y="5943600"/>
            <a:ext cx="2286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9EF1E3-1F6B-4948-8171-EAC30490A1FC}"/>
              </a:ext>
            </a:extLst>
          </p:cNvPr>
          <p:cNvSpPr txBox="1"/>
          <p:nvPr/>
        </p:nvSpPr>
        <p:spPr>
          <a:xfrm>
            <a:off x="2590800" y="4495800"/>
            <a:ext cx="2971800" cy="1754326"/>
          </a:xfrm>
          <a:prstGeom prst="rect">
            <a:avLst/>
          </a:prstGeom>
          <a:noFill/>
        </p:spPr>
        <p:txBody>
          <a:bodyPr wrap="square" rtlCol="0">
            <a:spAutoFit/>
          </a:bodyPr>
          <a:lstStyle/>
          <a:p>
            <a:r>
              <a:rPr lang="en-US" dirty="0"/>
              <a:t>Typically these are the </a:t>
            </a:r>
            <a:r>
              <a:rPr lang="en-US" dirty="0">
                <a:solidFill>
                  <a:srgbClr val="FF0000"/>
                </a:solidFill>
              </a:rPr>
              <a:t>lower</a:t>
            </a:r>
            <a:r>
              <a:rPr lang="en-US" dirty="0"/>
              <a:t> reaches of small streams </a:t>
            </a:r>
            <a:r>
              <a:rPr lang="en-US" dirty="0">
                <a:solidFill>
                  <a:srgbClr val="FF0000"/>
                </a:solidFill>
              </a:rPr>
              <a:t>in close proximity to III-A streams</a:t>
            </a:r>
            <a:r>
              <a:rPr lang="en-US" dirty="0"/>
              <a:t>; many are unnamed</a:t>
            </a:r>
          </a:p>
        </p:txBody>
      </p:sp>
      <p:pic>
        <p:nvPicPr>
          <p:cNvPr id="9" name="Picture 1">
            <a:extLst>
              <a:ext uri="{FF2B5EF4-FFF2-40B4-BE49-F238E27FC236}">
                <a16:creationId xmlns:a16="http://schemas.microsoft.com/office/drawing/2014/main" id="{F5C6224A-E78C-4026-8B0F-8A8BD770EB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7" y="1612462"/>
            <a:ext cx="3209925" cy="4837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3">
            <a:extLst>
              <a:ext uri="{FF2B5EF4-FFF2-40B4-BE49-F238E27FC236}">
                <a16:creationId xmlns:a16="http://schemas.microsoft.com/office/drawing/2014/main" id="{9B800D13-973E-445C-A677-B4F8CEDCCA65}"/>
              </a:ext>
            </a:extLst>
          </p:cNvPr>
          <p:cNvSpPr txBox="1">
            <a:spLocks noChangeArrowheads="1"/>
          </p:cNvSpPr>
          <p:nvPr/>
        </p:nvSpPr>
        <p:spPr bwMode="auto">
          <a:xfrm>
            <a:off x="7010400" y="5567017"/>
            <a:ext cx="1427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a:r>
              <a:rPr lang="en-US" altLang="en-US" sz="1600" dirty="0">
                <a:solidFill>
                  <a:schemeClr val="bg1"/>
                </a:solidFill>
              </a:rPr>
              <a:t>Keystone Creek</a:t>
            </a:r>
          </a:p>
        </p:txBody>
      </p:sp>
    </p:spTree>
    <p:extLst>
      <p:ext uri="{BB962C8B-B14F-4D97-AF65-F5344CB8AC3E}">
        <p14:creationId xmlns:p14="http://schemas.microsoft.com/office/powerpoint/2010/main" val="32714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Riparian standards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4168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DPO information</a:t>
            </a:r>
          </a:p>
          <a:p>
            <a:r>
              <a:rPr lang="en-US" sz="3200" dirty="0"/>
              <a:t>No-cut buffer</a:t>
            </a:r>
          </a:p>
          <a:p>
            <a:r>
              <a:rPr lang="en-US" sz="3200" dirty="0"/>
              <a:t>Special management zone</a:t>
            </a:r>
          </a:p>
          <a:p>
            <a:pPr lvl="1">
              <a:buFont typeface="Wingdings" panose="05000000000000000000" pitchFamily="2" charset="2"/>
              <a:buChar char="§"/>
            </a:pPr>
            <a:r>
              <a:rPr lang="en-US" sz="2800" dirty="0"/>
              <a:t>Maintain important fish and wildlife habitat</a:t>
            </a:r>
          </a:p>
          <a:p>
            <a:r>
              <a:rPr lang="en-US" sz="3200" dirty="0"/>
              <a:t>Other riparian BMPs</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Types of standards</a:t>
            </a:r>
          </a:p>
        </p:txBody>
      </p:sp>
    </p:spTree>
    <p:extLst>
      <p:ext uri="{BB962C8B-B14F-4D97-AF65-F5344CB8AC3E}">
        <p14:creationId xmlns:p14="http://schemas.microsoft.com/office/powerpoint/2010/main" val="9635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486400"/>
          </a:xfrm>
        </p:spPr>
        <p:txBody>
          <a:bodyPr>
            <a:normAutofit/>
          </a:bodyPr>
          <a:lstStyle/>
          <a:p>
            <a:pPr marL="109728" indent="0">
              <a:buNone/>
            </a:pPr>
            <a:r>
              <a:rPr lang="en-US" sz="2800" dirty="0"/>
              <a:t>DPOs must include:</a:t>
            </a:r>
          </a:p>
          <a:p>
            <a:r>
              <a:rPr lang="en-US" sz="2800" dirty="0"/>
              <a:t>The location and classification of known surface waters adjacent to or within harvest units</a:t>
            </a:r>
          </a:p>
          <a:p>
            <a:r>
              <a:rPr lang="en-US" sz="2800" dirty="0"/>
              <a:t>Any request for variation from riparian standards </a:t>
            </a:r>
            <a:r>
              <a:rPr lang="en-US" sz="2600" dirty="0">
                <a:solidFill>
                  <a:schemeClr val="bg2">
                    <a:lumMod val="50000"/>
                  </a:schemeClr>
                </a:solidFill>
              </a:rPr>
              <a:t>											</a:t>
            </a:r>
          </a:p>
          <a:p>
            <a:pPr marL="393192" lvl="1" indent="0">
              <a:buNone/>
            </a:pPr>
            <a:endParaRPr lang="en-US" sz="2600" dirty="0">
              <a:solidFill>
                <a:schemeClr val="bg2">
                  <a:lumMod val="50000"/>
                </a:schemeClr>
              </a:solidFill>
            </a:endParaRPr>
          </a:p>
          <a:p>
            <a:pPr marL="393192" lvl="1" indent="0">
              <a:buNone/>
            </a:pPr>
            <a:endParaRPr lang="en-US" sz="2600" dirty="0">
              <a:solidFill>
                <a:schemeClr val="bg2">
                  <a:lumMod val="50000"/>
                </a:schemeClr>
              </a:solidFill>
            </a:endParaRPr>
          </a:p>
          <a:p>
            <a:pPr marL="393192" lvl="1" indent="0">
              <a:buNone/>
            </a:pPr>
            <a:r>
              <a:rPr lang="en-US" sz="2600" dirty="0">
                <a:solidFill>
                  <a:schemeClr val="bg2">
                    <a:lumMod val="50000"/>
                  </a:schemeClr>
                </a:solidFill>
              </a:rPr>
              <a:t>											</a:t>
            </a:r>
            <a:r>
              <a:rPr lang="en-US" sz="2400" dirty="0">
                <a:solidFill>
                  <a:schemeClr val="bg2">
                    <a:lumMod val="50000"/>
                  </a:schemeClr>
                </a:solidFill>
              </a:rPr>
              <a:t>11 AAC 95.220(5)(A),(14),.235 </a:t>
            </a:r>
            <a:endParaRPr lang="en-US" sz="2400" dirty="0"/>
          </a:p>
          <a:p>
            <a:endParaRPr lang="en-US" dirty="0"/>
          </a:p>
        </p:txBody>
      </p:sp>
      <p:sp>
        <p:nvSpPr>
          <p:cNvPr id="3" name="Title 2"/>
          <p:cNvSpPr>
            <a:spLocks noGrp="1"/>
          </p:cNvSpPr>
          <p:nvPr>
            <p:ph type="title"/>
          </p:nvPr>
        </p:nvSpPr>
        <p:spPr>
          <a:xfrm>
            <a:off x="457200" y="76200"/>
            <a:ext cx="8229600" cy="1143000"/>
          </a:xfrm>
        </p:spPr>
        <p:txBody>
          <a:bodyPr/>
          <a:lstStyle/>
          <a:p>
            <a:r>
              <a:rPr lang="en-US" dirty="0">
                <a:solidFill>
                  <a:schemeClr val="accent1">
                    <a:lumMod val="75000"/>
                  </a:schemeClr>
                </a:solidFill>
              </a:rPr>
              <a:t>DPOs </a:t>
            </a:r>
          </a:p>
        </p:txBody>
      </p:sp>
    </p:spTree>
    <p:extLst>
      <p:ext uri="{BB962C8B-B14F-4D97-AF65-F5344CB8AC3E}">
        <p14:creationId xmlns:p14="http://schemas.microsoft.com/office/powerpoint/2010/main" val="365844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Private lands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4480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148072"/>
          </a:xfrm>
        </p:spPr>
        <p:txBody>
          <a:bodyPr>
            <a:normAutofit/>
          </a:bodyPr>
          <a:lstStyle/>
          <a:p>
            <a:r>
              <a:rPr lang="en-US" sz="3200" dirty="0"/>
              <a:t>No timber harvest of timber within 66’ of the water body </a:t>
            </a:r>
          </a:p>
          <a:p>
            <a:pPr marL="109728" indent="0">
              <a:buNone/>
            </a:pPr>
            <a:r>
              <a:rPr lang="en-US" sz="2200" dirty="0">
                <a:solidFill>
                  <a:schemeClr val="bg2">
                    <a:lumMod val="50000"/>
                  </a:schemeClr>
                </a:solidFill>
              </a:rPr>
              <a:t>AS 41.17.116 (c)(1)</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III-A</a:t>
            </a:r>
          </a:p>
        </p:txBody>
      </p:sp>
      <p:sp>
        <p:nvSpPr>
          <p:cNvPr id="2" name="Rectangle 1"/>
          <p:cNvSpPr>
            <a:spLocks noChangeArrowheads="1"/>
          </p:cNvSpPr>
          <p:nvPr/>
        </p:nvSpPr>
        <p:spPr bwMode="auto">
          <a:xfrm>
            <a:off x="0" y="136267"/>
            <a:ext cx="294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a:t>
            </a:r>
            <a:r>
              <a:rPr kumimoji="0" lang="en-US" altLang="en-US" sz="700" b="0" i="0" u="none" strike="noStrike" cap="none" normalizeH="0" baseline="0" dirty="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389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2800" dirty="0"/>
              <a:t>No timber harvest within 33’ of the water body; </a:t>
            </a:r>
          </a:p>
          <a:p>
            <a:r>
              <a:rPr lang="en-US" sz="2800" dirty="0"/>
              <a:t>Between 33’ and 66’ from the water body, up to 50% of standing white spruce trees </a:t>
            </a:r>
            <a:r>
              <a:rPr lang="en-US" sz="2800" b="1" u="sng" dirty="0"/>
              <a:t>&gt;</a:t>
            </a:r>
            <a:r>
              <a:rPr lang="en-US" sz="2800" b="1" dirty="0"/>
              <a:t>9” </a:t>
            </a:r>
            <a:r>
              <a:rPr lang="en-US" sz="2800" dirty="0"/>
              <a:t>DBH may be harvested without requiring a variation; </a:t>
            </a:r>
            <a:r>
              <a:rPr lang="en-US" sz="2400" dirty="0">
                <a:solidFill>
                  <a:schemeClr val="bg2">
                    <a:lumMod val="50000"/>
                  </a:schemeClr>
                </a:solidFill>
              </a:rPr>
              <a:t>	</a:t>
            </a:r>
          </a:p>
          <a:p>
            <a:pPr marL="109728" indent="0">
              <a:buNone/>
            </a:pPr>
            <a:r>
              <a:rPr lang="en-US" sz="2200" dirty="0">
                <a:solidFill>
                  <a:schemeClr val="bg2">
                    <a:lumMod val="50000"/>
                  </a:schemeClr>
                </a:solidFill>
              </a:rPr>
              <a:t>AS 41.17.116 (c)(2)</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III-B</a:t>
            </a:r>
          </a:p>
        </p:txBody>
      </p:sp>
    </p:spTree>
    <p:extLst>
      <p:ext uri="{BB962C8B-B14F-4D97-AF65-F5344CB8AC3E}">
        <p14:creationId xmlns:p14="http://schemas.microsoft.com/office/powerpoint/2010/main" val="4344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2800" dirty="0"/>
              <a:t>Harvest of timber within 100’ of the water body must be located and designed primarily to protect fish habitat and surface water quality as determined by DNR with due deference                                       to ADF&amp;G.</a:t>
            </a:r>
          </a:p>
          <a:p>
            <a:pPr marL="109728" indent="0">
              <a:buNone/>
            </a:pPr>
            <a:r>
              <a:rPr lang="en-US" sz="2800" dirty="0">
                <a:solidFill>
                  <a:schemeClr val="bg2">
                    <a:lumMod val="50000"/>
                  </a:schemeClr>
                </a:solidFill>
              </a:rPr>
              <a:t>  </a:t>
            </a:r>
            <a:r>
              <a:rPr lang="en-US" sz="2400" dirty="0">
                <a:solidFill>
                  <a:schemeClr val="bg2">
                    <a:lumMod val="50000"/>
                  </a:schemeClr>
                </a:solidFill>
              </a:rPr>
              <a:t>AS 41.17.116 (c)(3)</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III-C:</a:t>
            </a:r>
          </a:p>
        </p:txBody>
      </p:sp>
    </p:spTree>
    <p:extLst>
      <p:ext uri="{BB962C8B-B14F-4D97-AF65-F5344CB8AC3E}">
        <p14:creationId xmlns:p14="http://schemas.microsoft.com/office/powerpoint/2010/main" val="308052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85800"/>
            <a:ext cx="7772400" cy="1150088"/>
          </a:xfrm>
        </p:spPr>
        <p:txBody>
          <a:bodyPr/>
          <a:lstStyle/>
          <a:p>
            <a:pPr algn="ctr"/>
            <a:r>
              <a:rPr lang="en-US" dirty="0">
                <a:solidFill>
                  <a:schemeClr val="tx2">
                    <a:lumMod val="90000"/>
                  </a:schemeClr>
                </a:solidFill>
              </a:rPr>
              <a:t>Agenda</a:t>
            </a:r>
          </a:p>
        </p:txBody>
      </p:sp>
      <p:sp>
        <p:nvSpPr>
          <p:cNvPr id="5" name="Text Placeholder 4"/>
          <p:cNvSpPr>
            <a:spLocks noGrp="1"/>
          </p:cNvSpPr>
          <p:nvPr>
            <p:ph type="body" idx="1"/>
          </p:nvPr>
        </p:nvSpPr>
        <p:spPr>
          <a:xfrm>
            <a:off x="914400" y="2133600"/>
            <a:ext cx="5446713" cy="3505200"/>
          </a:xfrm>
          <a:solidFill>
            <a:schemeClr val="bg2">
              <a:lumMod val="60000"/>
              <a:lumOff val="40000"/>
            </a:schemeClr>
          </a:solidFill>
        </p:spPr>
        <p:txBody>
          <a:bodyPr>
            <a:normAutofit/>
          </a:bodyPr>
          <a:lstStyle/>
          <a:p>
            <a:pPr marL="342900" indent="-342900">
              <a:buFont typeface="Arial" panose="020B0604020202020204" pitchFamily="34" charset="0"/>
              <a:buChar char="•"/>
            </a:pPr>
            <a:endParaRPr lang="en-US" dirty="0"/>
          </a:p>
          <a:p>
            <a:pPr marL="342900" indent="-342900">
              <a:buClr>
                <a:schemeClr val="tx2">
                  <a:lumMod val="75000"/>
                </a:schemeClr>
              </a:buClr>
              <a:buFont typeface="Wingdings" panose="05000000000000000000" pitchFamily="2" charset="2"/>
              <a:buChar char="§"/>
            </a:pPr>
            <a:r>
              <a:rPr lang="en-US" dirty="0"/>
              <a:t>Background, history, and intent</a:t>
            </a:r>
          </a:p>
          <a:p>
            <a:pPr marL="342900" indent="-342900">
              <a:buClr>
                <a:schemeClr val="tx2">
                  <a:lumMod val="75000"/>
                </a:schemeClr>
              </a:buClr>
              <a:buFont typeface="Wingdings" panose="05000000000000000000" pitchFamily="2" charset="2"/>
              <a:buChar char="§"/>
            </a:pPr>
            <a:r>
              <a:rPr lang="en-US" dirty="0"/>
              <a:t>Types of riparian standards</a:t>
            </a:r>
          </a:p>
          <a:p>
            <a:pPr marL="342900" indent="-342900">
              <a:buClr>
                <a:schemeClr val="tx2">
                  <a:lumMod val="75000"/>
                </a:schemeClr>
              </a:buClr>
              <a:buFont typeface="Wingdings" panose="05000000000000000000" pitchFamily="2" charset="2"/>
              <a:buChar char="§"/>
            </a:pPr>
            <a:r>
              <a:rPr lang="en-US" dirty="0"/>
              <a:t>Riparian areas by landowner</a:t>
            </a:r>
          </a:p>
          <a:p>
            <a:pPr marL="342900" indent="-342900">
              <a:buClr>
                <a:schemeClr val="tx2">
                  <a:lumMod val="75000"/>
                </a:schemeClr>
              </a:buClr>
              <a:buFont typeface="Wingdings" panose="05000000000000000000" pitchFamily="2" charset="2"/>
              <a:buChar char="§"/>
            </a:pPr>
            <a:r>
              <a:rPr lang="en-US" dirty="0"/>
              <a:t>Allowed uses in riparian areas</a:t>
            </a:r>
          </a:p>
          <a:p>
            <a:pPr marL="342900" indent="-342900">
              <a:buClr>
                <a:schemeClr val="tx2">
                  <a:lumMod val="75000"/>
                </a:schemeClr>
              </a:buClr>
              <a:buFont typeface="Wingdings" panose="05000000000000000000" pitchFamily="2" charset="2"/>
              <a:buChar char="§"/>
            </a:pPr>
            <a:r>
              <a:rPr lang="en-US" dirty="0"/>
              <a:t>Other riparian area BMPs</a:t>
            </a:r>
          </a:p>
          <a:p>
            <a:pPr marL="342900" indent="-342900">
              <a:buClr>
                <a:schemeClr val="tx2">
                  <a:lumMod val="75000"/>
                </a:schemeClr>
              </a:buClr>
              <a:buFont typeface="Wingdings" panose="05000000000000000000" pitchFamily="2" charset="2"/>
              <a:buChar char="§"/>
            </a:pPr>
            <a:r>
              <a:rPr lang="en-US" dirty="0"/>
              <a:t>Variations from riparian standards</a:t>
            </a:r>
          </a:p>
        </p:txBody>
      </p:sp>
    </p:spTree>
    <p:extLst>
      <p:ext uri="{BB962C8B-B14F-4D97-AF65-F5344CB8AC3E}">
        <p14:creationId xmlns:p14="http://schemas.microsoft.com/office/powerpoint/2010/main" val="420118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&amp; other public land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653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148072"/>
          </a:xfrm>
        </p:spPr>
        <p:txBody>
          <a:bodyPr>
            <a:normAutofit fontScale="77500" lnSpcReduction="20000"/>
          </a:bodyPr>
          <a:lstStyle/>
          <a:p>
            <a:r>
              <a:rPr lang="en-US" sz="3600" dirty="0"/>
              <a:t>No timber harvest within 100’ of the water body; </a:t>
            </a:r>
          </a:p>
          <a:p>
            <a:pPr>
              <a:lnSpc>
                <a:spcPct val="120000"/>
              </a:lnSpc>
            </a:pPr>
            <a:r>
              <a:rPr lang="en-US" sz="3600" dirty="0"/>
              <a:t>However, between 66’ and 100’ from the water body, harvest of timber may be undertaken where consistent with the maintenance of important fish and wildlife habitat as determined by DNR with the concurrence of ADF&amp;G</a:t>
            </a:r>
            <a:endParaRPr lang="en-US" sz="3600" dirty="0">
              <a:solidFill>
                <a:schemeClr val="bg2">
                  <a:lumMod val="50000"/>
                </a:schemeClr>
              </a:solidFill>
            </a:endParaRPr>
          </a:p>
          <a:p>
            <a:endParaRPr lang="en-US" sz="2400" dirty="0">
              <a:solidFill>
                <a:schemeClr val="bg2">
                  <a:lumMod val="50000"/>
                </a:schemeClr>
              </a:solidFill>
            </a:endParaRPr>
          </a:p>
          <a:p>
            <a:endParaRPr lang="en-US" sz="2400" dirty="0">
              <a:solidFill>
                <a:schemeClr val="bg2">
                  <a:lumMod val="50000"/>
                </a:schemeClr>
              </a:solidFill>
            </a:endParaRPr>
          </a:p>
          <a:p>
            <a:pPr marL="109728" indent="0">
              <a:buNone/>
            </a:pPr>
            <a:endParaRPr lang="en-US" sz="2400" dirty="0">
              <a:solidFill>
                <a:schemeClr val="bg2">
                  <a:lumMod val="50000"/>
                </a:schemeClr>
              </a:solidFill>
            </a:endParaRPr>
          </a:p>
          <a:p>
            <a:pPr marL="109728" indent="0">
              <a:buNone/>
            </a:pPr>
            <a:endParaRPr lang="en-US" sz="2400" dirty="0">
              <a:solidFill>
                <a:schemeClr val="bg2">
                  <a:lumMod val="50000"/>
                </a:schemeClr>
              </a:solidFill>
            </a:endParaRPr>
          </a:p>
          <a:p>
            <a:pPr marL="109728" indent="0">
              <a:buNone/>
            </a:pPr>
            <a:endParaRPr lang="en-US" sz="2400" dirty="0">
              <a:solidFill>
                <a:schemeClr val="bg2">
                  <a:lumMod val="50000"/>
                </a:schemeClr>
              </a:solidFill>
            </a:endParaRPr>
          </a:p>
          <a:p>
            <a:pPr marL="109728" indent="0">
              <a:buNone/>
            </a:pPr>
            <a:r>
              <a:rPr lang="en-US" sz="2400" dirty="0">
                <a:solidFill>
                  <a:schemeClr val="bg2">
                    <a:lumMod val="50000"/>
                  </a:schemeClr>
                </a:solidFill>
              </a:rPr>
              <a:t>				</a:t>
            </a:r>
            <a:r>
              <a:rPr lang="en-US" sz="2800" dirty="0">
                <a:solidFill>
                  <a:schemeClr val="bg2">
                    <a:lumMod val="50000"/>
                  </a:schemeClr>
                </a:solidFill>
              </a:rPr>
              <a:t>AS 41.17.118 (a)(3)(A), .119(3)</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III-A</a:t>
            </a:r>
          </a:p>
        </p:txBody>
      </p:sp>
      <p:sp>
        <p:nvSpPr>
          <p:cNvPr id="2" name="Rectangle 1"/>
          <p:cNvSpPr>
            <a:spLocks noChangeArrowheads="1"/>
          </p:cNvSpPr>
          <p:nvPr/>
        </p:nvSpPr>
        <p:spPr bwMode="auto">
          <a:xfrm>
            <a:off x="0" y="136267"/>
            <a:ext cx="294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a:t>
            </a:r>
            <a:r>
              <a:rPr kumimoji="0" lang="en-US" altLang="en-US" sz="700" b="0" i="0" u="none" strike="noStrike" cap="none" normalizeH="0" baseline="0" dirty="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449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2800" dirty="0"/>
              <a:t>No timber harvest within 50’ of the water body;</a:t>
            </a:r>
          </a:p>
          <a:p>
            <a:r>
              <a:rPr lang="en-US" sz="2800" dirty="0"/>
              <a:t>Between 50’ and 100’ from the water body, up to 50% of standing white spruce trees </a:t>
            </a:r>
            <a:r>
              <a:rPr lang="en-US" sz="2800" b="1" u="sng" dirty="0"/>
              <a:t>&gt;</a:t>
            </a:r>
            <a:r>
              <a:rPr lang="en-US" sz="2800" b="1" dirty="0"/>
              <a:t>9” </a:t>
            </a:r>
            <a:r>
              <a:rPr lang="en-US" sz="2800" dirty="0"/>
              <a:t>DBH may be harvested without requiring a variation; </a:t>
            </a:r>
            <a:r>
              <a:rPr lang="en-US" sz="2400" dirty="0">
                <a:solidFill>
                  <a:schemeClr val="bg2">
                    <a:lumMod val="50000"/>
                  </a:schemeClr>
                </a:solidFill>
              </a:rPr>
              <a:t>	</a:t>
            </a:r>
          </a:p>
          <a:p>
            <a:endParaRPr lang="en-US" sz="2400" dirty="0">
              <a:solidFill>
                <a:schemeClr val="bg2">
                  <a:lumMod val="50000"/>
                </a:schemeClr>
              </a:solidFill>
            </a:endParaRPr>
          </a:p>
          <a:p>
            <a:endParaRPr lang="en-US" sz="2400" dirty="0">
              <a:solidFill>
                <a:schemeClr val="bg2">
                  <a:lumMod val="50000"/>
                </a:schemeClr>
              </a:solidFill>
            </a:endParaRPr>
          </a:p>
          <a:p>
            <a:endParaRPr lang="en-US" sz="2400" dirty="0">
              <a:solidFill>
                <a:schemeClr val="bg2">
                  <a:lumMod val="50000"/>
                </a:schemeClr>
              </a:solidFill>
            </a:endParaRPr>
          </a:p>
          <a:p>
            <a:pPr marL="109728" indent="0">
              <a:buNone/>
            </a:pPr>
            <a:endParaRPr lang="en-US" sz="2400" dirty="0">
              <a:solidFill>
                <a:schemeClr val="bg2">
                  <a:lumMod val="50000"/>
                </a:schemeClr>
              </a:solidFill>
            </a:endParaRPr>
          </a:p>
          <a:p>
            <a:pPr marL="109728" indent="0">
              <a:buNone/>
            </a:pPr>
            <a:r>
              <a:rPr lang="en-US" sz="2400" dirty="0">
                <a:solidFill>
                  <a:schemeClr val="bg2">
                    <a:lumMod val="50000"/>
                  </a:schemeClr>
                </a:solidFill>
              </a:rPr>
              <a:t>			AS 41.17.118 (a)(3)(B), .119(3)</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III-B</a:t>
            </a:r>
          </a:p>
        </p:txBody>
      </p:sp>
    </p:spTree>
    <p:extLst>
      <p:ext uri="{BB962C8B-B14F-4D97-AF65-F5344CB8AC3E}">
        <p14:creationId xmlns:p14="http://schemas.microsoft.com/office/powerpoint/2010/main" val="253752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3200" dirty="0"/>
              <a:t>Harvest of timber within 100’ of the water body must be consistent with the maintenance of important fish and wildlife habitat as determined by DNR with due deference to ADF&amp;G</a:t>
            </a: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	</a:t>
            </a:r>
          </a:p>
          <a:p>
            <a:pPr marL="109728" indent="0">
              <a:buNone/>
            </a:pPr>
            <a:r>
              <a:rPr lang="en-US" sz="2400" dirty="0">
                <a:solidFill>
                  <a:schemeClr val="bg2">
                    <a:lumMod val="50000"/>
                  </a:schemeClr>
                </a:solidFill>
              </a:rPr>
              <a:t>			AS 41.17.118 (a)(3)(B), .119(3)</a:t>
            </a:r>
          </a:p>
        </p:txBody>
      </p:sp>
      <p:sp>
        <p:nvSpPr>
          <p:cNvPr id="3" name="Title 2"/>
          <p:cNvSpPr>
            <a:spLocks noGrp="1"/>
          </p:cNvSpPr>
          <p:nvPr>
            <p:ph type="title"/>
          </p:nvPr>
        </p:nvSpPr>
        <p:spPr>
          <a:xfrm>
            <a:off x="457200" y="381000"/>
            <a:ext cx="8229600" cy="1143000"/>
          </a:xfrm>
        </p:spPr>
        <p:txBody>
          <a:bodyPr>
            <a:normAutofit/>
          </a:bodyPr>
          <a:lstStyle/>
          <a:p>
            <a:r>
              <a:rPr lang="en-US" dirty="0">
                <a:solidFill>
                  <a:schemeClr val="accent1">
                    <a:lumMod val="75000"/>
                  </a:schemeClr>
                </a:solidFill>
              </a:rPr>
              <a:t>Type III-C:</a:t>
            </a:r>
          </a:p>
        </p:txBody>
      </p:sp>
    </p:spTree>
    <p:extLst>
      <p:ext uri="{BB962C8B-B14F-4D97-AF65-F5344CB8AC3E}">
        <p14:creationId xmlns:p14="http://schemas.microsoft.com/office/powerpoint/2010/main" val="111708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309872"/>
          </a:xfrm>
        </p:spPr>
        <p:txBody>
          <a:bodyPr>
            <a:normAutofit/>
          </a:bodyPr>
          <a:lstStyle/>
          <a:p>
            <a:r>
              <a:rPr lang="en-US" dirty="0"/>
              <a:t>DNR area and management plans (adopted under AS 38.04.065) may impose additional riparian protection standards for timber harvest operations </a:t>
            </a:r>
          </a:p>
          <a:p>
            <a:r>
              <a:rPr lang="en-US" dirty="0"/>
              <a:t>On legislatively designated State Forests, riparian standards adopted by DNR may not exceed the FRPA standards unless the commissioner makes a finding of “compelling state interest.”</a:t>
            </a:r>
            <a:r>
              <a:rPr lang="en-US" sz="2000" dirty="0">
                <a:solidFill>
                  <a:schemeClr val="bg2">
                    <a:lumMod val="50000"/>
                  </a:schemeClr>
                </a:solidFill>
              </a:rPr>
              <a:t>					</a:t>
            </a:r>
          </a:p>
          <a:p>
            <a:pPr marL="109728" indent="0">
              <a:buNone/>
            </a:pPr>
            <a:r>
              <a:rPr lang="en-US" sz="2200" dirty="0">
                <a:solidFill>
                  <a:schemeClr val="bg2">
                    <a:lumMod val="50000"/>
                  </a:schemeClr>
                </a:solidFill>
              </a:rPr>
              <a:t>AS 41.17.118(b)</a:t>
            </a:r>
          </a:p>
          <a:p>
            <a:endParaRPr lang="en-US" dirty="0"/>
          </a:p>
        </p:txBody>
      </p:sp>
      <p:sp>
        <p:nvSpPr>
          <p:cNvPr id="2" name="Title 1"/>
          <p:cNvSpPr>
            <a:spLocks noGrp="1"/>
          </p:cNvSpPr>
          <p:nvPr>
            <p:ph type="title"/>
          </p:nvPr>
        </p:nvSpPr>
        <p:spPr/>
        <p:txBody>
          <a:bodyPr/>
          <a:lstStyle/>
          <a:p>
            <a:r>
              <a:rPr lang="en-US" dirty="0">
                <a:solidFill>
                  <a:schemeClr val="accent1">
                    <a:lumMod val="75000"/>
                  </a:schemeClr>
                </a:solidFill>
              </a:rPr>
              <a:t>Planning on state land</a:t>
            </a:r>
          </a:p>
        </p:txBody>
      </p:sp>
      <p:sp>
        <p:nvSpPr>
          <p:cNvPr id="4" name="TextBox 3">
            <a:extLst>
              <a:ext uri="{FF2B5EF4-FFF2-40B4-BE49-F238E27FC236}">
                <a16:creationId xmlns:a16="http://schemas.microsoft.com/office/drawing/2014/main" id="{427F7DD7-DC3F-4098-AEB7-AB549790AFD1}"/>
              </a:ext>
            </a:extLst>
          </p:cNvPr>
          <p:cNvSpPr txBox="1"/>
          <p:nvPr/>
        </p:nvSpPr>
        <p:spPr>
          <a:xfrm>
            <a:off x="4191000" y="5334000"/>
            <a:ext cx="4343400" cy="1200329"/>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en-US" dirty="0"/>
              <a:t>Bristol Bay AP	Tanana Valley SFMP</a:t>
            </a:r>
          </a:p>
          <a:p>
            <a:r>
              <a:rPr lang="en-US" dirty="0"/>
              <a:t>E. Tanana AP   	Upper Yukon AP</a:t>
            </a:r>
          </a:p>
          <a:p>
            <a:r>
              <a:rPr lang="en-US" dirty="0"/>
              <a:t>Kuskokwim AP	Yukon-Tanana AP</a:t>
            </a:r>
          </a:p>
          <a:p>
            <a:r>
              <a:rPr lang="en-US" dirty="0"/>
              <a:t>Northwest AP</a:t>
            </a:r>
            <a:r>
              <a:rPr lang="en-US" dirty="0">
                <a:solidFill>
                  <a:srgbClr val="FF0000"/>
                </a:solidFill>
              </a:rPr>
              <a:t> </a:t>
            </a:r>
            <a:r>
              <a:rPr lang="en-US" dirty="0"/>
              <a:t>	Eastern Tanana AP</a:t>
            </a:r>
          </a:p>
        </p:txBody>
      </p:sp>
    </p:spTree>
    <p:extLst>
      <p:ext uri="{BB962C8B-B14F-4D97-AF65-F5344CB8AC3E}">
        <p14:creationId xmlns:p14="http://schemas.microsoft.com/office/powerpoint/2010/main" val="99808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1200113"/>
              </p:ext>
            </p:extLst>
          </p:nvPr>
        </p:nvGraphicFramePr>
        <p:xfrm>
          <a:off x="228600" y="1143000"/>
          <a:ext cx="8686800" cy="3870960"/>
        </p:xfrm>
        <a:graphic>
          <a:graphicData uri="http://schemas.openxmlformats.org/drawingml/2006/table">
            <a:tbl>
              <a:tblPr firstRow="1" bandRow="1">
                <a:tableStyleId>{5C22544A-7EE6-4342-B048-85BDC9FD1C3A}</a:tableStyleId>
              </a:tblPr>
              <a:tblGrid>
                <a:gridCol w="1092050">
                  <a:extLst>
                    <a:ext uri="{9D8B030D-6E8A-4147-A177-3AD203B41FA5}">
                      <a16:colId xmlns:a16="http://schemas.microsoft.com/office/drawing/2014/main" val="20000"/>
                    </a:ext>
                  </a:extLst>
                </a:gridCol>
                <a:gridCol w="81295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09086">
                  <a:extLst>
                    <a:ext uri="{9D8B030D-6E8A-4147-A177-3AD203B41FA5}">
                      <a16:colId xmlns:a16="http://schemas.microsoft.com/office/drawing/2014/main" val="20003"/>
                    </a:ext>
                  </a:extLst>
                </a:gridCol>
                <a:gridCol w="886314">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9624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Stream Type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33’</a:t>
                      </a:r>
                    </a:p>
                  </a:txBody>
                  <a:tcPr marL="45720" marR="45720"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50’</a:t>
                      </a:r>
                    </a:p>
                  </a:txBody>
                  <a:tcPr marL="45720" marR="45720"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66’</a:t>
                      </a:r>
                    </a:p>
                  </a:txBody>
                  <a:tcPr marL="45720" marR="45720"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150’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250’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628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r>
                        <a:rPr lang="en-US" b="1" dirty="0">
                          <a:solidFill>
                            <a:schemeClr val="bg1"/>
                          </a:solidFill>
                        </a:rPr>
                        <a:t>Buffer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8402"/>
                    </a:solidFill>
                  </a:tcPr>
                </a:tc>
                <a:tc hMerge="1">
                  <a:txBody>
                    <a:bodyPr/>
                    <a:lstStyle/>
                    <a:p>
                      <a:endParaRPr lang="en-US"/>
                    </a:p>
                  </a:txBody>
                  <a:tcPr/>
                </a:tc>
                <a:tc hMerge="1">
                  <a:txBody>
                    <a:bodyPr/>
                    <a:lstStyle/>
                    <a:p>
                      <a:endParaRPr lang="en-US"/>
                    </a:p>
                  </a:txBody>
                  <a:tcPr/>
                </a:tc>
                <a:tc gridSpan="5">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86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8200">
                <a:tc>
                  <a:txBody>
                    <a:bodyPr/>
                    <a:lstStyle/>
                    <a:p>
                      <a:pPr algn="ctr"/>
                      <a:r>
                        <a:rPr lang="en-US" sz="1800" dirty="0"/>
                        <a:t>III-B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solidFill>
                            <a:schemeClr val="bg1"/>
                          </a:solidFill>
                        </a:rPr>
                        <a:t>Buffer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840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a:t>
                      </a:r>
                      <a:endParaRPr lang="en-US" sz="160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Buffer</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gridSpan="5">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5052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r>
                        <a:rPr lang="en-US" sz="1600" dirty="0"/>
                        <a:t>harvest</a:t>
                      </a:r>
                      <a:r>
                        <a:rPr lang="en-US" sz="1800" dirty="0"/>
                        <a:t> allowed </a:t>
                      </a:r>
                      <a:r>
                        <a:rPr lang="en-US" sz="1800" baseline="0" dirty="0"/>
                        <a:t>of up to 50% of white spruce </a:t>
                      </a:r>
                      <a:r>
                        <a:rPr lang="en-US" sz="1800" u="sng" baseline="0" dirty="0"/>
                        <a:t>&gt;</a:t>
                      </a:r>
                      <a:r>
                        <a:rPr lang="en-US" sz="1800" u="none" baseline="0" dirty="0"/>
                        <a:t>9” dbh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356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a:t>
                      </a:r>
                      <a:r>
                        <a:rPr lang="en-US" sz="1800" b="1" dirty="0">
                          <a:solidFill>
                            <a:schemeClr val="bg1"/>
                          </a:solidFill>
                        </a:rPr>
                        <a:t>Buffer</a:t>
                      </a:r>
                    </a:p>
                    <a:p>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hMerge="1">
                  <a:txBody>
                    <a:bodyPr/>
                    <a:lstStyle/>
                    <a:p>
                      <a:endParaRPr lang="en-US"/>
                    </a:p>
                  </a:txBody>
                  <a:tcPr/>
                </a:tc>
                <a:tc hMerge="1">
                  <a:txBody>
                    <a:bodyPr/>
                    <a:lstStyle/>
                    <a:p>
                      <a:endParaRPr lang="en-US"/>
                    </a:p>
                  </a:txBody>
                  <a:tcPr/>
                </a:tc>
                <a:tc gridSpan="5">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*harvest must be designed to protect fish habitat</a:t>
                      </a:r>
                      <a:r>
                        <a:rPr lang="en-US" sz="1600" baseline="0" dirty="0"/>
                        <a:t> and water quality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5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219" name="Text Box 700"/>
          <p:cNvSpPr txBox="1">
            <a:spLocks noChangeArrowheads="1"/>
          </p:cNvSpPr>
          <p:nvPr/>
        </p:nvSpPr>
        <p:spPr bwMode="auto">
          <a:xfrm>
            <a:off x="228600" y="152400"/>
            <a:ext cx="802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400" dirty="0"/>
              <a:t>REGION III – Riparian management on PRIVATE LAND</a:t>
            </a:r>
          </a:p>
        </p:txBody>
      </p:sp>
    </p:spTree>
    <p:extLst>
      <p:ext uri="{BB962C8B-B14F-4D97-AF65-F5344CB8AC3E}">
        <p14:creationId xmlns:p14="http://schemas.microsoft.com/office/powerpoint/2010/main" val="122459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3820351"/>
              </p:ext>
            </p:extLst>
          </p:nvPr>
        </p:nvGraphicFramePr>
        <p:xfrm>
          <a:off x="228600" y="1057656"/>
          <a:ext cx="8563754" cy="4394200"/>
        </p:xfrm>
        <a:graphic>
          <a:graphicData uri="http://schemas.openxmlformats.org/drawingml/2006/table">
            <a:tbl>
              <a:tblPr firstRow="1" bandRow="1">
                <a:tableStyleId>{5C22544A-7EE6-4342-B048-85BDC9FD1C3A}</a:tableStyleId>
              </a:tblPr>
              <a:tblGrid>
                <a:gridCol w="1092050">
                  <a:extLst>
                    <a:ext uri="{9D8B030D-6E8A-4147-A177-3AD203B41FA5}">
                      <a16:colId xmlns:a16="http://schemas.microsoft.com/office/drawing/2014/main" val="20000"/>
                    </a:ext>
                  </a:extLst>
                </a:gridCol>
                <a:gridCol w="725462">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295401">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295400">
                  <a:extLst>
                    <a:ext uri="{9D8B030D-6E8A-4147-A177-3AD203B41FA5}">
                      <a16:colId xmlns:a16="http://schemas.microsoft.com/office/drawing/2014/main" val="20008"/>
                    </a:ext>
                  </a:extLst>
                </a:gridCol>
                <a:gridCol w="1143001">
                  <a:extLst>
                    <a:ext uri="{9D8B030D-6E8A-4147-A177-3AD203B41FA5}">
                      <a16:colId xmlns:a16="http://schemas.microsoft.com/office/drawing/2014/main" val="20009"/>
                    </a:ext>
                  </a:extLst>
                </a:gridCol>
              </a:tblGrid>
              <a:tr h="39624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rPr>
                        <a:t>Stream Type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33’</a:t>
                      </a:r>
                    </a:p>
                  </a:txBody>
                  <a:tcPr marL="45720" marR="45720"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itchFamily="34" charset="0"/>
                      </a:endParaRPr>
                    </a:p>
                  </a:txBody>
                  <a:tcPr marL="45720" marR="45720"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50’</a:t>
                      </a:r>
                    </a:p>
                  </a:txBody>
                  <a:tcPr marL="45720" marR="45720"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66’</a:t>
                      </a:r>
                    </a:p>
                  </a:txBody>
                  <a:tcPr marL="45720" marR="45720"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150’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250’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628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r>
                        <a:rPr lang="en-US" dirty="0">
                          <a:solidFill>
                            <a:schemeClr val="bg1"/>
                          </a:solidFill>
                        </a:rPr>
                        <a:t>buffer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840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4400" b="1" dirty="0">
                          <a:solidFill>
                            <a:schemeClr val="bg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gridSpan="4">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86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dirty="0"/>
                        <a:t>harvest allowed where</a:t>
                      </a:r>
                      <a:r>
                        <a:rPr lang="en-US" sz="1600" baseline="0" dirty="0"/>
                        <a:t> consistent with maintenance of important fish and wildlife habitat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8200">
                <a:tc>
                  <a:txBody>
                    <a:bodyPr/>
                    <a:lstStyle/>
                    <a:p>
                      <a:pPr algn="ctr"/>
                      <a:r>
                        <a:rPr lang="en-US" sz="1800" dirty="0"/>
                        <a:t>IIIB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400" b="1" dirty="0">
                          <a:solidFill>
                            <a:schemeClr val="bg1"/>
                          </a:solidFill>
                        </a:rPr>
                        <a:t>buffer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8402"/>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*harvest allowed </a:t>
                      </a:r>
                      <a:r>
                        <a:rPr lang="en-US" sz="1600" baseline="0" dirty="0"/>
                        <a:t>of up to 50% of white spruce </a:t>
                      </a:r>
                      <a:r>
                        <a:rPr lang="en-US" sz="1600" u="sng" baseline="0" dirty="0"/>
                        <a:t>&gt;</a:t>
                      </a:r>
                      <a:r>
                        <a:rPr lang="en-US" sz="1600" u="none" baseline="0" dirty="0"/>
                        <a:t>9” dbh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868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rPr>
                        <a:t>*</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trellis">
                      <a:fgClr>
                        <a:srgbClr val="278402"/>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600" dirty="0"/>
                        <a:t>*harvest must be consistent with maintenance of important fish and wildlife habitat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0243" name="Text Box 700"/>
          <p:cNvSpPr txBox="1">
            <a:spLocks noChangeArrowheads="1"/>
          </p:cNvSpPr>
          <p:nvPr/>
        </p:nvSpPr>
        <p:spPr bwMode="auto">
          <a:xfrm>
            <a:off x="228600" y="198438"/>
            <a:ext cx="80200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400" dirty="0"/>
              <a:t>REGION III – Riparian management on STATE and OTHER PUBLIC LAND</a:t>
            </a:r>
          </a:p>
        </p:txBody>
      </p:sp>
    </p:spTree>
    <p:extLst>
      <p:ext uri="{BB962C8B-B14F-4D97-AF65-F5344CB8AC3E}">
        <p14:creationId xmlns:p14="http://schemas.microsoft.com/office/powerpoint/2010/main" val="298874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486400"/>
          </a:xfrm>
        </p:spPr>
        <p:txBody>
          <a:bodyPr>
            <a:normAutofit fontScale="92500"/>
          </a:bodyPr>
          <a:lstStyle/>
          <a:p>
            <a:pPr marL="109728" indent="0">
              <a:spcBef>
                <a:spcPts val="0"/>
              </a:spcBef>
              <a:spcAft>
                <a:spcPts val="600"/>
              </a:spcAft>
              <a:buNone/>
            </a:pPr>
            <a:r>
              <a:rPr lang="en-US" sz="2800" dirty="0"/>
              <a:t>DPOs must include:</a:t>
            </a:r>
          </a:p>
          <a:p>
            <a:pPr>
              <a:spcBef>
                <a:spcPts val="0"/>
              </a:spcBef>
              <a:spcAft>
                <a:spcPts val="600"/>
              </a:spcAft>
            </a:pPr>
            <a:r>
              <a:rPr lang="en-US" sz="2800" dirty="0">
                <a:cs typeface="Lucida Sans Unicode" panose="020B0602030504020204" pitchFamily="34" charset="0"/>
              </a:rPr>
              <a:t>An operator shall promptly inform DOF if a previously unknown fish water body is found within an operating area.</a:t>
            </a:r>
          </a:p>
          <a:p>
            <a:pPr>
              <a:spcBef>
                <a:spcPts val="0"/>
              </a:spcBef>
              <a:spcAft>
                <a:spcPts val="600"/>
              </a:spcAft>
            </a:pPr>
            <a:r>
              <a:rPr lang="en-US" sz="2800" dirty="0">
                <a:cs typeface="Calibri" panose="020F0502020204030204" pitchFamily="34" charset="0"/>
              </a:rPr>
              <a:t>Operations in the vicinity of a newly discovered or reclassified water body that has standing timber remaining in the riparian area must comply with the riparian standards with respect to the remaining timber</a:t>
            </a:r>
            <a:r>
              <a:rPr lang="en-US" sz="2800" dirty="0">
                <a:latin typeface="Calibri" panose="020F0502020204030204" pitchFamily="34" charset="0"/>
                <a:cs typeface="Calibri" panose="020F0502020204030204" pitchFamily="34" charset="0"/>
              </a:rPr>
              <a:t>.</a:t>
            </a:r>
            <a:r>
              <a:rPr lang="en-US" sz="2600" dirty="0">
                <a:solidFill>
                  <a:schemeClr val="bg2">
                    <a:lumMod val="50000"/>
                  </a:schemeClr>
                </a:solidFill>
              </a:rPr>
              <a:t>									</a:t>
            </a:r>
          </a:p>
          <a:p>
            <a:pPr marL="393192" lvl="1" indent="0">
              <a:buNone/>
            </a:pPr>
            <a:r>
              <a:rPr lang="en-US" sz="2600" dirty="0">
                <a:solidFill>
                  <a:schemeClr val="bg2">
                    <a:lumMod val="50000"/>
                  </a:schemeClr>
                </a:solidFill>
              </a:rPr>
              <a:t>											</a:t>
            </a:r>
            <a:r>
              <a:rPr lang="en-US" sz="2400" dirty="0">
                <a:solidFill>
                  <a:schemeClr val="bg2">
                    <a:lumMod val="50000"/>
                  </a:schemeClr>
                </a:solidFill>
              </a:rPr>
              <a:t>11 AAC 95.220(5)(A),(14),.235. 265(e) </a:t>
            </a:r>
            <a:endParaRPr lang="en-US" sz="2400" dirty="0"/>
          </a:p>
          <a:p>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sz="4400" dirty="0">
                <a:solidFill>
                  <a:schemeClr val="accent1">
                    <a:lumMod val="75000"/>
                  </a:schemeClr>
                </a:solidFill>
              </a:rPr>
              <a:t>New Fish-bearing Streams</a:t>
            </a:r>
            <a:r>
              <a:rPr lang="en-US" dirty="0">
                <a:solidFill>
                  <a:schemeClr val="accent1">
                    <a:lumMod val="75000"/>
                  </a:schemeClr>
                </a:solidFill>
              </a:rPr>
              <a:t> </a:t>
            </a:r>
          </a:p>
        </p:txBody>
      </p:sp>
    </p:spTree>
    <p:extLst>
      <p:ext uri="{BB962C8B-B14F-4D97-AF65-F5344CB8AC3E}">
        <p14:creationId xmlns:p14="http://schemas.microsoft.com/office/powerpoint/2010/main" val="154073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Allowed uses in</a:t>
            </a:r>
            <a:br>
              <a:rPr lang="en-US" dirty="0"/>
            </a:br>
            <a:r>
              <a:rPr lang="en-US" dirty="0"/>
              <a:t>riparian areas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988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r>
              <a:rPr lang="en-US" sz="3200" dirty="0"/>
              <a:t>Operations allowed within riparian areas must be identified in the DPO</a:t>
            </a:r>
          </a:p>
          <a:p>
            <a:pPr lvl="1"/>
            <a:r>
              <a:rPr lang="en-US" sz="2400" dirty="0"/>
              <a:t>Exception:  felling and removing hazard trees </a:t>
            </a:r>
            <a:r>
              <a:rPr lang="en-US" dirty="0"/>
              <a:t>along roadways as required by state or federal law is allowed and does not need to be in a DPO.  </a:t>
            </a:r>
            <a:r>
              <a:rPr lang="en-US" sz="2000" dirty="0">
                <a:solidFill>
                  <a:schemeClr val="bg2">
                    <a:lumMod val="50000"/>
                  </a:schemeClr>
                </a:solidFill>
              </a:rPr>
              <a:t>				</a:t>
            </a:r>
            <a:endParaRPr lang="en-US" sz="2400" dirty="0"/>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r>
              <a:rPr lang="en-US" dirty="0">
                <a:solidFill>
                  <a:srgbClr val="8BC614"/>
                </a:solidFill>
              </a:rPr>
              <a:t>					</a:t>
            </a:r>
            <a:r>
              <a:rPr lang="en-US" dirty="0">
                <a:solidFill>
                  <a:schemeClr val="accent1">
                    <a:lumMod val="75000"/>
                  </a:schemeClr>
                </a:solidFill>
              </a:rPr>
              <a:t>11 AAC 95.275(a),(b),(c)</a:t>
            </a:r>
          </a:p>
        </p:txBody>
      </p:sp>
      <p:sp>
        <p:nvSpPr>
          <p:cNvPr id="2" name="Title 1"/>
          <p:cNvSpPr>
            <a:spLocks noGrp="1"/>
          </p:cNvSpPr>
          <p:nvPr>
            <p:ph type="title"/>
          </p:nvPr>
        </p:nvSpPr>
        <p:spPr/>
        <p:txBody>
          <a:bodyPr>
            <a:normAutofit/>
          </a:bodyPr>
          <a:lstStyle/>
          <a:p>
            <a:r>
              <a:rPr lang="en-US" dirty="0">
                <a:solidFill>
                  <a:schemeClr val="bg2">
                    <a:lumMod val="50000"/>
                  </a:schemeClr>
                </a:solidFill>
              </a:rPr>
              <a:t>DPO notice required</a:t>
            </a:r>
          </a:p>
        </p:txBody>
      </p:sp>
    </p:spTree>
    <p:extLst>
      <p:ext uri="{BB962C8B-B14F-4D97-AF65-F5344CB8AC3E}">
        <p14:creationId xmlns:p14="http://schemas.microsoft.com/office/powerpoint/2010/main" val="77289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898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229600" cy="5257800"/>
          </a:xfrm>
        </p:spPr>
        <p:txBody>
          <a:bodyPr>
            <a:normAutofit/>
          </a:bodyPr>
          <a:lstStyle/>
          <a:p>
            <a:r>
              <a:rPr lang="en-US" dirty="0"/>
              <a:t>Road building and associated activities where access is needed to a water body crossing, or where there is no feasible alternative.  A stream crossing or a road in any riparian area must be designed and located to minimize significant adverse effects on fish habitat and on water quality.                                                </a:t>
            </a:r>
            <a:r>
              <a:rPr lang="en-US" sz="2400" dirty="0">
                <a:solidFill>
                  <a:schemeClr val="bg2">
                    <a:lumMod val="50000"/>
                  </a:schemeClr>
                </a:solidFill>
              </a:rPr>
              <a:t>11 AAC 95.275(a)(1), .285(b)</a:t>
            </a:r>
          </a:p>
          <a:p>
            <a:r>
              <a:rPr lang="en-US" dirty="0"/>
              <a:t>A water body crossing built in                    accordance with the bridge                          standards. </a:t>
            </a:r>
            <a:r>
              <a:rPr lang="en-US" sz="2400" dirty="0">
                <a:solidFill>
                  <a:schemeClr val="bg2">
                    <a:lumMod val="50000"/>
                  </a:schemeClr>
                </a:solidFill>
              </a:rPr>
              <a:t>11 AAC 95.275(a)(2),.300</a:t>
            </a:r>
          </a:p>
        </p:txBody>
      </p:sp>
      <p:sp>
        <p:nvSpPr>
          <p:cNvPr id="2" name="Title 1"/>
          <p:cNvSpPr>
            <a:spLocks noGrp="1"/>
          </p:cNvSpPr>
          <p:nvPr>
            <p:ph type="title"/>
          </p:nvPr>
        </p:nvSpPr>
        <p:spPr/>
        <p:txBody>
          <a:bodyPr>
            <a:normAutofit fontScale="90000"/>
          </a:bodyPr>
          <a:lstStyle/>
          <a:p>
            <a:r>
              <a:rPr lang="en-US" dirty="0">
                <a:solidFill>
                  <a:schemeClr val="bg2">
                    <a:lumMod val="50000"/>
                  </a:schemeClr>
                </a:solidFill>
              </a:rPr>
              <a:t>Allowed uses: roads &amp; crossings</a:t>
            </a:r>
          </a:p>
        </p:txBody>
      </p:sp>
      <p:pic>
        <p:nvPicPr>
          <p:cNvPr id="5" name="Picture 4">
            <a:extLst>
              <a:ext uri="{FF2B5EF4-FFF2-40B4-BE49-F238E27FC236}">
                <a16:creationId xmlns:a16="http://schemas.microsoft.com/office/drawing/2014/main" id="{DE1DEBE8-02E2-4B29-A997-32E2E1BD3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34125" y="4105275"/>
            <a:ext cx="2971800" cy="2228850"/>
          </a:xfrm>
          <a:prstGeom prst="rect">
            <a:avLst/>
          </a:prstGeom>
          <a:ln>
            <a:solidFill>
              <a:schemeClr val="accent4">
                <a:lumMod val="50000"/>
              </a:schemeClr>
            </a:solidFill>
          </a:ln>
        </p:spPr>
      </p:pic>
    </p:spTree>
    <p:extLst>
      <p:ext uri="{BB962C8B-B14F-4D97-AF65-F5344CB8AC3E}">
        <p14:creationId xmlns:p14="http://schemas.microsoft.com/office/powerpoint/2010/main" val="257859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dirty="0"/>
              <a:t>Locating material extraction sites in braided, glacial floodplains in accordance with the regulations for material extraction and disposal sites </a:t>
            </a:r>
            <a:r>
              <a:rPr lang="en-US" sz="2200" dirty="0">
                <a:solidFill>
                  <a:schemeClr val="bg2">
                    <a:lumMod val="50000"/>
                  </a:schemeClr>
                </a:solidFill>
              </a:rPr>
              <a:t>(11 AAC 95.325)</a:t>
            </a:r>
            <a:r>
              <a:rPr lang="en-US" dirty="0"/>
              <a:t>; sites must be identified in a DPO. </a:t>
            </a:r>
          </a:p>
          <a:p>
            <a:r>
              <a:rPr lang="en-US" dirty="0"/>
              <a:t>Installing blocks, or similar devices on a tree required for retention under this chapter if the device is installed to minimize damage to the tree. </a:t>
            </a:r>
          </a:p>
          <a:p>
            <a:pPr marL="109728" indent="0">
              <a:buNone/>
            </a:pPr>
            <a:endParaRPr lang="en-US" dirty="0"/>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11 AAC 95.275(a)(4),(5)</a:t>
            </a:r>
          </a:p>
        </p:txBody>
      </p:sp>
      <p:sp>
        <p:nvSpPr>
          <p:cNvPr id="3" name="Title 2"/>
          <p:cNvSpPr>
            <a:spLocks noGrp="1"/>
          </p:cNvSpPr>
          <p:nvPr>
            <p:ph type="title"/>
          </p:nvPr>
        </p:nvSpPr>
        <p:spPr/>
        <p:txBody>
          <a:bodyPr>
            <a:normAutofit fontScale="90000"/>
          </a:bodyPr>
          <a:lstStyle/>
          <a:p>
            <a:r>
              <a:rPr lang="en-US" dirty="0">
                <a:solidFill>
                  <a:schemeClr val="accent1">
                    <a:lumMod val="75000"/>
                  </a:schemeClr>
                </a:solidFill>
              </a:rPr>
              <a:t>Allowed uses:  materials, blocks</a:t>
            </a:r>
          </a:p>
        </p:txBody>
      </p:sp>
    </p:spTree>
    <p:extLst>
      <p:ext uri="{BB962C8B-B14F-4D97-AF65-F5344CB8AC3E}">
        <p14:creationId xmlns:p14="http://schemas.microsoft.com/office/powerpoint/2010/main" val="2789584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2976"/>
            <a:ext cx="8229600" cy="5148072"/>
          </a:xfrm>
        </p:spPr>
        <p:txBody>
          <a:bodyPr>
            <a:normAutofit/>
          </a:bodyPr>
          <a:lstStyle/>
          <a:p>
            <a:r>
              <a:rPr lang="en-US" dirty="0"/>
              <a:t>The use, as lift trees or tail holds, of trees required for retention under this chapter</a:t>
            </a:r>
          </a:p>
          <a:p>
            <a:r>
              <a:rPr lang="en-US" dirty="0"/>
              <a:t>Hanging of rigging through the riparian area if necessary to be consistent with operator safety requirements and to have a clear line of sight and working area for the rigging </a:t>
            </a:r>
          </a:p>
          <a:p>
            <a:r>
              <a:rPr lang="en-US" dirty="0"/>
              <a:t>On state and other public land, yarding corridors and other logging methods that do not cause a significant adverse impact to the riparian habitat </a:t>
            </a:r>
          </a:p>
          <a:p>
            <a:pPr marL="109728" indent="0">
              <a:buNone/>
            </a:pPr>
            <a:r>
              <a:rPr lang="en-US" sz="2400" dirty="0">
                <a:solidFill>
                  <a:schemeClr val="bg2">
                    <a:lumMod val="50000"/>
                  </a:schemeClr>
                </a:solidFill>
              </a:rPr>
              <a:t>				       11 AAC 95.275(a)(6)-(8)</a:t>
            </a:r>
          </a:p>
          <a:p>
            <a:endParaRPr lang="en-US" dirty="0"/>
          </a:p>
        </p:txBody>
      </p:sp>
      <p:sp>
        <p:nvSpPr>
          <p:cNvPr id="3" name="Title 2"/>
          <p:cNvSpPr>
            <a:spLocks noGrp="1"/>
          </p:cNvSpPr>
          <p:nvPr>
            <p:ph type="title"/>
          </p:nvPr>
        </p:nvSpPr>
        <p:spPr/>
        <p:txBody>
          <a:bodyPr>
            <a:normAutofit fontScale="90000"/>
          </a:bodyPr>
          <a:lstStyle/>
          <a:p>
            <a:r>
              <a:rPr lang="en-US" dirty="0">
                <a:solidFill>
                  <a:schemeClr val="accent1">
                    <a:lumMod val="75000"/>
                  </a:schemeClr>
                </a:solidFill>
              </a:rPr>
              <a:t>Allowed uses:  </a:t>
            </a:r>
            <a:br>
              <a:rPr lang="en-US" dirty="0">
                <a:solidFill>
                  <a:schemeClr val="accent1">
                    <a:lumMod val="75000"/>
                  </a:schemeClr>
                </a:solidFill>
              </a:rPr>
            </a:br>
            <a:r>
              <a:rPr lang="en-US" dirty="0">
                <a:solidFill>
                  <a:schemeClr val="accent1">
                    <a:lumMod val="75000"/>
                  </a:schemeClr>
                </a:solidFill>
              </a:rPr>
              <a:t>lifts, rigging, yarding</a:t>
            </a:r>
          </a:p>
        </p:txBody>
      </p:sp>
    </p:spTree>
    <p:extLst>
      <p:ext uri="{BB962C8B-B14F-4D97-AF65-F5344CB8AC3E}">
        <p14:creationId xmlns:p14="http://schemas.microsoft.com/office/powerpoint/2010/main" val="345925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riparian BMPs</a:t>
            </a:r>
          </a:p>
        </p:txBody>
      </p:sp>
      <p:sp>
        <p:nvSpPr>
          <p:cNvPr id="3" name="Text Placeholder 2"/>
          <p:cNvSpPr>
            <a:spLocks noGrp="1"/>
          </p:cNvSpPr>
          <p:nvPr>
            <p:ph type="body" idx="1"/>
          </p:nvPr>
        </p:nvSpPr>
        <p:spPr>
          <a:xfrm>
            <a:off x="3581400" y="5105400"/>
            <a:ext cx="5257800" cy="1454888"/>
          </a:xfrm>
        </p:spPr>
        <p:txBody>
          <a:bodyPr>
            <a:normAutofit fontScale="92500"/>
          </a:bodyPr>
          <a:lstStyle/>
          <a:p>
            <a:r>
              <a:rPr lang="en-US" u="sng" dirty="0">
                <a:solidFill>
                  <a:schemeClr val="tx2">
                    <a:lumMod val="75000"/>
                  </a:schemeClr>
                </a:solidFill>
              </a:rPr>
              <a:t>Note</a:t>
            </a:r>
            <a:r>
              <a:rPr lang="en-US" dirty="0">
                <a:solidFill>
                  <a:schemeClr val="tx2">
                    <a:lumMod val="75000"/>
                  </a:schemeClr>
                </a:solidFill>
              </a:rPr>
              <a:t>:  There are additional BMPs in the following sections.  This presentation includes only those subsections specific to riparian areas.</a:t>
            </a:r>
          </a:p>
        </p:txBody>
      </p:sp>
    </p:spTree>
    <p:extLst>
      <p:ext uri="{BB962C8B-B14F-4D97-AF65-F5344CB8AC3E}">
        <p14:creationId xmlns:p14="http://schemas.microsoft.com/office/powerpoint/2010/main" val="112137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305800" cy="5224272"/>
          </a:xfrm>
        </p:spPr>
        <p:txBody>
          <a:bodyPr>
            <a:normAutofit fontScale="92500"/>
          </a:bodyPr>
          <a:lstStyle/>
          <a:p>
            <a:pPr>
              <a:lnSpc>
                <a:spcPct val="120000"/>
              </a:lnSpc>
            </a:pPr>
            <a:r>
              <a:rPr lang="en-US" sz="3500" dirty="0"/>
              <a:t>If feasible, an operator </a:t>
            </a:r>
            <a:r>
              <a:rPr lang="en-US" sz="3200" dirty="0"/>
              <a:t>may not fell a tree into a riparian timber retention area.</a:t>
            </a:r>
          </a:p>
          <a:p>
            <a:pPr lvl="2">
              <a:lnSpc>
                <a:spcPct val="120000"/>
              </a:lnSpc>
            </a:pPr>
            <a:r>
              <a:rPr lang="en-US" sz="2600" dirty="0"/>
              <a:t>See also the </a:t>
            </a:r>
            <a:r>
              <a:rPr lang="en-US" sz="2600" dirty="0">
                <a:solidFill>
                  <a:srgbClr val="7030A0"/>
                </a:solidFill>
              </a:rPr>
              <a:t>purple book </a:t>
            </a:r>
            <a:r>
              <a:rPr lang="en-US" sz="2600" dirty="0"/>
              <a:t>section on 11 AAC 95.355(e)(1) for compliance monitoring procedures </a:t>
            </a:r>
            <a:r>
              <a:rPr lang="en-US" sz="2600" dirty="0">
                <a:solidFill>
                  <a:srgbClr val="7030A0"/>
                </a:solidFill>
              </a:rPr>
              <a:t> </a:t>
            </a:r>
            <a:endParaRPr lang="en-US" sz="2600" dirty="0"/>
          </a:p>
          <a:p>
            <a:pPr lvl="2">
              <a:lnSpc>
                <a:spcPct val="120000"/>
              </a:lnSpc>
            </a:pPr>
            <a:endParaRPr lang="en-US" sz="16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r>
              <a:rPr lang="en-US" sz="2200" dirty="0">
                <a:solidFill>
                  <a:schemeClr val="bg2">
                    <a:lumMod val="50000"/>
                  </a:schemeClr>
                </a:solidFill>
              </a:rPr>
              <a:t>						11AAC 95.355(e)</a:t>
            </a:r>
            <a:endParaRPr lang="en-US" sz="2200" dirty="0"/>
          </a:p>
          <a:p>
            <a:pPr marL="109728" indent="0">
              <a:lnSpc>
                <a:spcPct val="120000"/>
              </a:lnSpc>
              <a:buNone/>
            </a:pPr>
            <a:endParaRPr lang="en-US" sz="3500" dirty="0">
              <a:solidFill>
                <a:schemeClr val="bg2">
                  <a:lumMod val="50000"/>
                </a:schemeClr>
              </a:solidFill>
            </a:endParaRPr>
          </a:p>
          <a:p>
            <a:pPr>
              <a:lnSpc>
                <a:spcPct val="120000"/>
              </a:lnSpc>
            </a:pPr>
            <a:endParaRPr lang="en-US" dirty="0"/>
          </a:p>
        </p:txBody>
      </p:sp>
      <p:sp>
        <p:nvSpPr>
          <p:cNvPr id="5" name="Title 4"/>
          <p:cNvSpPr>
            <a:spLocks noGrp="1"/>
          </p:cNvSpPr>
          <p:nvPr>
            <p:ph type="title"/>
          </p:nvPr>
        </p:nvSpPr>
        <p:spPr/>
        <p:txBody>
          <a:bodyPr>
            <a:normAutofit/>
          </a:bodyPr>
          <a:lstStyle/>
          <a:p>
            <a:r>
              <a:rPr lang="en-US" dirty="0">
                <a:solidFill>
                  <a:schemeClr val="accent1">
                    <a:lumMod val="75000"/>
                  </a:schemeClr>
                </a:solidFill>
              </a:rPr>
              <a:t>Felling and bucking</a:t>
            </a:r>
          </a:p>
        </p:txBody>
      </p:sp>
    </p:spTree>
    <p:extLst>
      <p:ext uri="{BB962C8B-B14F-4D97-AF65-F5344CB8AC3E}">
        <p14:creationId xmlns:p14="http://schemas.microsoft.com/office/powerpoint/2010/main" val="1536498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fontScale="62500" lnSpcReduction="20000"/>
          </a:bodyPr>
          <a:lstStyle/>
          <a:p>
            <a:pPr>
              <a:lnSpc>
                <a:spcPct val="120000"/>
              </a:lnSpc>
            </a:pPr>
            <a:r>
              <a:rPr lang="en-US" sz="4700" dirty="0"/>
              <a:t>Where a riparian timber retention area abuts or is within a harvest unit, mark the limits of the riparian retention area before harvest begins. </a:t>
            </a:r>
          </a:p>
          <a:p>
            <a:pPr>
              <a:lnSpc>
                <a:spcPct val="120000"/>
              </a:lnSpc>
            </a:pPr>
            <a:r>
              <a:rPr lang="en-US" sz="4700" dirty="0"/>
              <a:t>Each marking must be visible from adjacent markings;</a:t>
            </a:r>
          </a:p>
          <a:p>
            <a:pPr>
              <a:lnSpc>
                <a:spcPct val="120000"/>
              </a:lnSpc>
            </a:pPr>
            <a:r>
              <a:rPr lang="en-US" sz="4700" dirty="0"/>
              <a:t>Marking with flagging, painting, or another identification system.</a:t>
            </a:r>
          </a:p>
          <a:p>
            <a:pPr>
              <a:lnSpc>
                <a:spcPct val="120000"/>
              </a:lnSpc>
            </a:pPr>
            <a:endParaRPr lang="en-US" sz="3800" dirty="0"/>
          </a:p>
          <a:p>
            <a:pPr marL="109728" indent="0">
              <a:lnSpc>
                <a:spcPct val="120000"/>
              </a:lnSpc>
              <a:buNone/>
            </a:pPr>
            <a:endParaRPr lang="en-US" sz="3100" dirty="0"/>
          </a:p>
          <a:p>
            <a:pPr marL="109728" indent="0">
              <a:lnSpc>
                <a:spcPct val="120000"/>
              </a:lnSpc>
              <a:buNone/>
            </a:pPr>
            <a:r>
              <a:rPr lang="en-US" sz="3100" dirty="0">
                <a:solidFill>
                  <a:schemeClr val="bg2">
                    <a:lumMod val="50000"/>
                  </a:schemeClr>
                </a:solidFill>
              </a:rPr>
              <a:t>					       </a:t>
            </a:r>
            <a:r>
              <a:rPr lang="en-US" sz="3500" dirty="0">
                <a:solidFill>
                  <a:schemeClr val="bg2">
                    <a:lumMod val="50000"/>
                  </a:schemeClr>
                </a:solidFill>
              </a:rPr>
              <a:t>11AAC95.270 (a),(b)</a:t>
            </a:r>
          </a:p>
          <a:p>
            <a:pPr marL="109728" indent="0">
              <a:lnSpc>
                <a:spcPct val="120000"/>
              </a:lnSpc>
              <a:buNone/>
            </a:pPr>
            <a:r>
              <a:rPr lang="en-US" dirty="0">
                <a:solidFill>
                  <a:srgbClr val="FF0000"/>
                </a:solidFill>
              </a:rPr>
              <a:t>	</a:t>
            </a:r>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Marking riparian areas</a:t>
            </a:r>
          </a:p>
        </p:txBody>
      </p:sp>
    </p:spTree>
    <p:extLst>
      <p:ext uri="{BB962C8B-B14F-4D97-AF65-F5344CB8AC3E}">
        <p14:creationId xmlns:p14="http://schemas.microsoft.com/office/powerpoint/2010/main" val="3187911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fontScale="62500" lnSpcReduction="20000"/>
          </a:bodyPr>
          <a:lstStyle/>
          <a:p>
            <a:pPr>
              <a:lnSpc>
                <a:spcPct val="120000"/>
              </a:lnSpc>
            </a:pPr>
            <a:r>
              <a:rPr lang="en-US" sz="4200" dirty="0"/>
              <a:t>Mark while the area is free of snow cover that would prevent accuracy, unless a water body is large, incised, or otherwise identifiable when under snow cover.</a:t>
            </a:r>
          </a:p>
          <a:p>
            <a:pPr>
              <a:lnSpc>
                <a:spcPct val="120000"/>
              </a:lnSpc>
            </a:pPr>
            <a:r>
              <a:rPr lang="en-US" sz="4200" dirty="0"/>
              <a:t>A tree on a riparian retention area boundary is in the retention area if </a:t>
            </a:r>
            <a:r>
              <a:rPr lang="en-US" sz="4200" b="1" dirty="0"/>
              <a:t>&gt;</a:t>
            </a:r>
            <a:r>
              <a:rPr lang="en-US" sz="4200" dirty="0"/>
              <a:t>50% of the diameter of the bole of the tree is in the riparian retention area as measured at 4-1/2’ feet above the ground or at the top of the root collar, whichever is higher.  </a:t>
            </a:r>
          </a:p>
          <a:p>
            <a:pPr marL="109728" indent="0">
              <a:lnSpc>
                <a:spcPct val="120000"/>
              </a:lnSpc>
              <a:buNone/>
            </a:pPr>
            <a:endParaRPr lang="en-US" sz="3100" dirty="0"/>
          </a:p>
          <a:p>
            <a:pPr marL="109728" indent="0">
              <a:lnSpc>
                <a:spcPct val="120000"/>
              </a:lnSpc>
              <a:buNone/>
            </a:pPr>
            <a:r>
              <a:rPr lang="en-US" sz="3100" dirty="0">
                <a:solidFill>
                  <a:schemeClr val="bg2">
                    <a:lumMod val="50000"/>
                  </a:schemeClr>
                </a:solidFill>
              </a:rPr>
              <a:t>					        </a:t>
            </a:r>
            <a:r>
              <a:rPr lang="en-US" sz="3500" dirty="0">
                <a:solidFill>
                  <a:schemeClr val="bg2">
                    <a:lumMod val="50000"/>
                  </a:schemeClr>
                </a:solidFill>
              </a:rPr>
              <a:t>11AAC95.270 (c),(d)</a:t>
            </a:r>
          </a:p>
          <a:p>
            <a:pPr marL="109728" indent="0">
              <a:lnSpc>
                <a:spcPct val="120000"/>
              </a:lnSpc>
              <a:buNone/>
            </a:pPr>
            <a:r>
              <a:rPr lang="en-US" dirty="0">
                <a:solidFill>
                  <a:srgbClr val="FF0000"/>
                </a:solidFill>
              </a:rPr>
              <a:t>	</a:t>
            </a:r>
            <a:endParaRPr lang="en-US" dirty="0"/>
          </a:p>
        </p:txBody>
      </p:sp>
      <p:sp>
        <p:nvSpPr>
          <p:cNvPr id="3" name="Title 2"/>
          <p:cNvSpPr>
            <a:spLocks noGrp="1"/>
          </p:cNvSpPr>
          <p:nvPr>
            <p:ph type="title"/>
          </p:nvPr>
        </p:nvSpPr>
        <p:spPr>
          <a:xfrm>
            <a:off x="457200" y="304800"/>
            <a:ext cx="8229600" cy="1143000"/>
          </a:xfrm>
        </p:spPr>
        <p:txBody>
          <a:bodyPr/>
          <a:lstStyle/>
          <a:p>
            <a:r>
              <a:rPr lang="en-US" dirty="0">
                <a:solidFill>
                  <a:schemeClr val="accent1">
                    <a:lumMod val="75000"/>
                  </a:schemeClr>
                </a:solidFill>
              </a:rPr>
              <a:t>Marking riparian areas, cont.</a:t>
            </a:r>
          </a:p>
        </p:txBody>
      </p:sp>
    </p:spTree>
    <p:extLst>
      <p:ext uri="{BB962C8B-B14F-4D97-AF65-F5344CB8AC3E}">
        <p14:creationId xmlns:p14="http://schemas.microsoft.com/office/powerpoint/2010/main" val="1088056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lstStyle/>
          <a:p>
            <a:pPr marL="109728" indent="0">
              <a:buNone/>
            </a:pPr>
            <a:r>
              <a:rPr lang="en-US" sz="3600" dirty="0"/>
              <a:t>Any discharge of explosives in riparian areas in Region III requires a variation. </a:t>
            </a:r>
          </a:p>
          <a:p>
            <a:pPr marL="109728" indent="0">
              <a:buNone/>
            </a:pPr>
            <a:endParaRPr lang="en-US" dirty="0"/>
          </a:p>
          <a:p>
            <a:pPr marL="109728" indent="0">
              <a:buNone/>
            </a:pPr>
            <a:endParaRPr lang="en-US" dirty="0"/>
          </a:p>
          <a:p>
            <a:pPr marL="109728" indent="0">
              <a:buNone/>
            </a:pPr>
            <a:r>
              <a:rPr lang="en-US" dirty="0"/>
              <a:t>		</a:t>
            </a:r>
          </a:p>
          <a:p>
            <a:pPr marL="109728" indent="0">
              <a:buNone/>
            </a:pPr>
            <a:endParaRPr lang="en-US" dirty="0"/>
          </a:p>
          <a:p>
            <a:pPr marL="109728" indent="0">
              <a:buNone/>
            </a:pPr>
            <a:endParaRPr lang="en-US" dirty="0"/>
          </a:p>
          <a:p>
            <a:pPr marL="109728" indent="0">
              <a:buNone/>
            </a:pPr>
            <a:r>
              <a:rPr lang="en-US" dirty="0"/>
              <a:t>				</a:t>
            </a:r>
          </a:p>
          <a:p>
            <a:pPr marL="109728" indent="0">
              <a:buNone/>
            </a:pPr>
            <a:r>
              <a:rPr lang="en-US" sz="2200" dirty="0">
                <a:solidFill>
                  <a:schemeClr val="bg2">
                    <a:lumMod val="50000"/>
                  </a:schemeClr>
                </a:solidFill>
              </a:rPr>
              <a:t>				       11 AAC 95.235, .335(a)(2)</a:t>
            </a:r>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Blasting</a:t>
            </a:r>
          </a:p>
        </p:txBody>
      </p:sp>
    </p:spTree>
    <p:extLst>
      <p:ext uri="{BB962C8B-B14F-4D97-AF65-F5344CB8AC3E}">
        <p14:creationId xmlns:p14="http://schemas.microsoft.com/office/powerpoint/2010/main" val="2267056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fontScale="92500" lnSpcReduction="20000"/>
          </a:bodyPr>
          <a:lstStyle/>
          <a:p>
            <a:pPr marL="109728" indent="0">
              <a:lnSpc>
                <a:spcPct val="120000"/>
              </a:lnSpc>
              <a:buNone/>
            </a:pPr>
            <a:r>
              <a:rPr lang="en-US" sz="3200" dirty="0"/>
              <a:t>In a riparian area, where feasible and necessary, leave high stumps to prevent felled and bucked timber from entering surface waters.</a:t>
            </a:r>
          </a:p>
          <a:p>
            <a:pPr marL="850392" lvl="3" indent="-457200">
              <a:lnSpc>
                <a:spcPct val="120000"/>
              </a:lnSpc>
              <a:spcBef>
                <a:spcPts val="400"/>
              </a:spcBef>
              <a:buClr>
                <a:schemeClr val="accent1"/>
              </a:buClr>
              <a:buSzPct val="68000"/>
            </a:pPr>
            <a:r>
              <a:rPr lang="en-US" sz="2600" dirty="0"/>
              <a:t>See also the </a:t>
            </a:r>
            <a:r>
              <a:rPr lang="en-US" sz="2600" dirty="0">
                <a:solidFill>
                  <a:srgbClr val="7030A0"/>
                </a:solidFill>
              </a:rPr>
              <a:t>purple book </a:t>
            </a:r>
            <a:r>
              <a:rPr lang="en-US" sz="2600" dirty="0"/>
              <a:t>section on 11 AAC 95.350(c) for objectives and compliance monitoring procedures </a:t>
            </a:r>
            <a:r>
              <a:rPr lang="en-US" sz="2600" dirty="0">
                <a:solidFill>
                  <a:srgbClr val="7030A0"/>
                </a:solidFill>
              </a:rPr>
              <a:t> </a:t>
            </a:r>
            <a:endParaRPr lang="en-US" sz="2600" dirty="0"/>
          </a:p>
          <a:p>
            <a:pPr marL="109728" indent="0">
              <a:lnSpc>
                <a:spcPct val="120000"/>
              </a:lnSpc>
              <a:buNone/>
            </a:pPr>
            <a:r>
              <a:rPr lang="en-US" sz="2800" dirty="0">
                <a:solidFill>
                  <a:schemeClr val="bg2">
                    <a:lumMod val="50000"/>
                  </a:schemeClr>
                </a:solidFill>
              </a:rPr>
              <a:t>			</a:t>
            </a:r>
          </a:p>
          <a:p>
            <a:pPr marL="109728" indent="0">
              <a:lnSpc>
                <a:spcPct val="120000"/>
              </a:lnSpc>
              <a:buNone/>
            </a:pPr>
            <a:r>
              <a:rPr lang="en-US" sz="2800" dirty="0">
                <a:solidFill>
                  <a:schemeClr val="bg2">
                    <a:lumMod val="50000"/>
                  </a:schemeClr>
                </a:solidFill>
              </a:rPr>
              <a:t>					</a:t>
            </a:r>
          </a:p>
          <a:p>
            <a:pPr marL="109728" indent="0">
              <a:lnSpc>
                <a:spcPct val="120000"/>
              </a:lnSpc>
              <a:buNone/>
            </a:pPr>
            <a:endParaRPr lang="en-US" sz="2800" dirty="0">
              <a:solidFill>
                <a:schemeClr val="bg2">
                  <a:lumMod val="50000"/>
                </a:schemeClr>
              </a:solidFill>
            </a:endParaRPr>
          </a:p>
          <a:p>
            <a:pPr marL="109728" indent="0">
              <a:lnSpc>
                <a:spcPct val="120000"/>
              </a:lnSpc>
              <a:buNone/>
            </a:pPr>
            <a:r>
              <a:rPr lang="en-US" sz="2800" dirty="0">
                <a:solidFill>
                  <a:schemeClr val="bg2">
                    <a:lumMod val="50000"/>
                  </a:schemeClr>
                </a:solidFill>
              </a:rPr>
              <a:t>					</a:t>
            </a:r>
          </a:p>
          <a:p>
            <a:pPr marL="109728" indent="0">
              <a:lnSpc>
                <a:spcPct val="120000"/>
              </a:lnSpc>
              <a:buNone/>
            </a:pPr>
            <a:r>
              <a:rPr lang="en-US" sz="2800" dirty="0">
                <a:solidFill>
                  <a:schemeClr val="bg2">
                    <a:lumMod val="50000"/>
                  </a:schemeClr>
                </a:solidFill>
              </a:rPr>
              <a:t>						</a:t>
            </a:r>
            <a:r>
              <a:rPr lang="en-US" sz="2200" dirty="0">
                <a:solidFill>
                  <a:schemeClr val="bg2">
                    <a:lumMod val="50000"/>
                  </a:schemeClr>
                </a:solidFill>
              </a:rPr>
              <a:t>11 AAC 95.350(c)</a:t>
            </a:r>
          </a:p>
        </p:txBody>
      </p:sp>
      <p:sp>
        <p:nvSpPr>
          <p:cNvPr id="3" name="Title 2"/>
          <p:cNvSpPr>
            <a:spLocks noGrp="1"/>
          </p:cNvSpPr>
          <p:nvPr>
            <p:ph type="title"/>
          </p:nvPr>
        </p:nvSpPr>
        <p:spPr>
          <a:xfrm>
            <a:off x="457200" y="152400"/>
            <a:ext cx="8229600" cy="1143000"/>
          </a:xfrm>
        </p:spPr>
        <p:txBody>
          <a:bodyPr>
            <a:normAutofit/>
          </a:bodyPr>
          <a:lstStyle/>
          <a:p>
            <a:r>
              <a:rPr lang="en-US" dirty="0">
                <a:solidFill>
                  <a:schemeClr val="accent1">
                    <a:lumMod val="75000"/>
                  </a:schemeClr>
                </a:solidFill>
              </a:rPr>
              <a:t>Bank integrity</a:t>
            </a:r>
          </a:p>
        </p:txBody>
      </p:sp>
    </p:spTree>
    <p:extLst>
      <p:ext uri="{BB962C8B-B14F-4D97-AF65-F5344CB8AC3E}">
        <p14:creationId xmlns:p14="http://schemas.microsoft.com/office/powerpoint/2010/main" val="40969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20000"/>
          </a:bodyPr>
          <a:lstStyle/>
          <a:p>
            <a:pPr>
              <a:lnSpc>
                <a:spcPct val="120000"/>
              </a:lnSpc>
            </a:pPr>
            <a:r>
              <a:rPr lang="en-US" sz="3300" dirty="0"/>
              <a:t>When yarding in or near a riparian area, an operator shall make an effort to minimize soil disturbance and to prevent logs from rolling into surface waters or the riparian area.</a:t>
            </a:r>
          </a:p>
          <a:p>
            <a:pPr lvl="2">
              <a:lnSpc>
                <a:spcPct val="120000"/>
              </a:lnSpc>
            </a:pPr>
            <a:r>
              <a:rPr lang="en-US" sz="2600" dirty="0"/>
              <a:t>See also the </a:t>
            </a:r>
            <a:r>
              <a:rPr lang="en-US" sz="2600" dirty="0">
                <a:solidFill>
                  <a:srgbClr val="7030A0"/>
                </a:solidFill>
              </a:rPr>
              <a:t>purple book </a:t>
            </a:r>
            <a:r>
              <a:rPr lang="en-US" sz="2600" dirty="0"/>
              <a:t>section on 11 AAC 95.360(c)(4) for objectives and compliance monitoring procedures</a:t>
            </a:r>
            <a:endParaRPr lang="en-US" sz="2600" dirty="0">
              <a:solidFill>
                <a:schemeClr val="bg2">
                  <a:lumMod val="50000"/>
                </a:schemeClr>
              </a:solidFill>
            </a:endParaRPr>
          </a:p>
          <a:p>
            <a:pPr marL="630936" lvl="2" indent="0">
              <a:lnSpc>
                <a:spcPct val="120000"/>
              </a:lnSpc>
              <a:buNone/>
            </a:pPr>
            <a:endParaRPr lang="en-US" sz="16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r>
              <a:rPr lang="en-US" sz="2200" dirty="0">
                <a:solidFill>
                  <a:schemeClr val="bg2">
                    <a:lumMod val="50000"/>
                  </a:schemeClr>
                </a:solidFill>
              </a:rPr>
              <a:t>					         </a:t>
            </a:r>
            <a:r>
              <a:rPr lang="en-US" sz="2200" dirty="0">
                <a:solidFill>
                  <a:schemeClr val="accent1">
                    <a:lumMod val="75000"/>
                  </a:schemeClr>
                </a:solidFill>
              </a:rPr>
              <a:t>11 AAC 95.360(c)(4)</a:t>
            </a:r>
          </a:p>
          <a:p>
            <a:pPr marL="109728" indent="0">
              <a:lnSpc>
                <a:spcPct val="120000"/>
              </a:lnSpc>
              <a:buNone/>
            </a:pPr>
            <a:endParaRPr lang="en-US" dirty="0"/>
          </a:p>
          <a:p>
            <a:pPr>
              <a:lnSpc>
                <a:spcPct val="120000"/>
              </a:lnSpc>
            </a:pPr>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Cable yarding</a:t>
            </a:r>
          </a:p>
        </p:txBody>
      </p:sp>
    </p:spTree>
    <p:extLst>
      <p:ext uri="{BB962C8B-B14F-4D97-AF65-F5344CB8AC3E}">
        <p14:creationId xmlns:p14="http://schemas.microsoft.com/office/powerpoint/2010/main" val="5363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4788091"/>
          </a:xfrm>
        </p:spPr>
        <p:txBody>
          <a:bodyPr>
            <a:normAutofit/>
          </a:bodyPr>
          <a:lstStyle/>
          <a:p>
            <a:r>
              <a:rPr lang="en-US" dirty="0"/>
              <a:t>1990 - Riparian management first addressed in FRPA revision – focused on Region I</a:t>
            </a:r>
          </a:p>
          <a:p>
            <a:pPr lvl="1"/>
            <a:r>
              <a:rPr lang="en-US" dirty="0"/>
              <a:t>1993 regulations – variations, small streams, slope stability standards</a:t>
            </a:r>
          </a:p>
          <a:p>
            <a:r>
              <a:rPr lang="en-US" dirty="0"/>
              <a:t>2003 – FRPA Region III riparian standards were revised with new waterbody classification system and riparian management standards</a:t>
            </a:r>
          </a:p>
          <a:p>
            <a:pPr lvl="1">
              <a:buFont typeface="Wingdings" panose="05000000000000000000" pitchFamily="2" charset="2"/>
              <a:buChar char="§"/>
            </a:pPr>
            <a:r>
              <a:rPr lang="en-US" dirty="0"/>
              <a:t>2004 – Region II regulations updated</a:t>
            </a:r>
          </a:p>
        </p:txBody>
      </p:sp>
      <p:sp>
        <p:nvSpPr>
          <p:cNvPr id="2" name="Title 1"/>
          <p:cNvSpPr>
            <a:spLocks noGrp="1"/>
          </p:cNvSpPr>
          <p:nvPr>
            <p:ph type="title"/>
          </p:nvPr>
        </p:nvSpPr>
        <p:spPr/>
        <p:txBody>
          <a:bodyPr>
            <a:normAutofit/>
          </a:bodyPr>
          <a:lstStyle/>
          <a:p>
            <a:r>
              <a:rPr lang="en-US" dirty="0">
                <a:solidFill>
                  <a:schemeClr val="accent1">
                    <a:lumMod val="75000"/>
                  </a:schemeClr>
                </a:solidFill>
              </a:rPr>
              <a:t>History</a:t>
            </a:r>
            <a:r>
              <a:rPr lang="en-US" dirty="0">
                <a:solidFill>
                  <a:srgbClr val="19859B"/>
                </a:solidFill>
              </a:rPr>
              <a:t>  </a:t>
            </a:r>
          </a:p>
        </p:txBody>
      </p:sp>
    </p:spTree>
    <p:extLst>
      <p:ext uri="{BB962C8B-B14F-4D97-AF65-F5344CB8AC3E}">
        <p14:creationId xmlns:p14="http://schemas.microsoft.com/office/powerpoint/2010/main" val="2725772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a:bodyPr>
          <a:lstStyle/>
          <a:p>
            <a:pPr lvl="0"/>
            <a:r>
              <a:rPr lang="en-US" dirty="0"/>
              <a:t>Partially or fully suspend logs when yarding. </a:t>
            </a:r>
          </a:p>
          <a:p>
            <a:pPr lvl="0"/>
            <a:r>
              <a:rPr lang="en-US" dirty="0"/>
              <a:t>Select landings to minimize side-hill yarding near the stream or riparian area (e.g., position landings so logs are yarded uphill and away from the stream as much as possible).  </a:t>
            </a:r>
          </a:p>
          <a:p>
            <a:pPr lvl="0"/>
            <a:r>
              <a:rPr lang="en-US" dirty="0"/>
              <a:t>Do not locate landings near an incised stream, especially when yarding downhill.  A high lead system has limited suspension capabilities.</a:t>
            </a:r>
          </a:p>
          <a:p>
            <a:endParaRPr lang="en-US" sz="3000" dirty="0"/>
          </a:p>
          <a:p>
            <a:pPr lvl="3"/>
            <a:r>
              <a:rPr lang="en-US" sz="2200" dirty="0"/>
              <a:t>See also the </a:t>
            </a:r>
            <a:r>
              <a:rPr lang="en-US" sz="2200" dirty="0">
                <a:solidFill>
                  <a:srgbClr val="7030A0"/>
                </a:solidFill>
              </a:rPr>
              <a:t>purple book </a:t>
            </a:r>
            <a:r>
              <a:rPr lang="en-US" sz="2200" dirty="0"/>
              <a:t>section on 11 AAC 95.360(c)(4) for objectives and compliance monitoring procedures</a:t>
            </a:r>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Cable yarding</a:t>
            </a:r>
          </a:p>
        </p:txBody>
      </p:sp>
    </p:spTree>
    <p:extLst>
      <p:ext uri="{BB962C8B-B14F-4D97-AF65-F5344CB8AC3E}">
        <p14:creationId xmlns:p14="http://schemas.microsoft.com/office/powerpoint/2010/main" val="3691286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fontScale="70000" lnSpcReduction="20000"/>
          </a:bodyPr>
          <a:lstStyle/>
          <a:p>
            <a:pPr>
              <a:lnSpc>
                <a:spcPct val="120000"/>
              </a:lnSpc>
            </a:pPr>
            <a:r>
              <a:rPr lang="en-US" sz="4200" dirty="0"/>
              <a:t>In riparian areas:</a:t>
            </a:r>
          </a:p>
          <a:p>
            <a:pPr lvl="1">
              <a:lnSpc>
                <a:spcPct val="120000"/>
              </a:lnSpc>
              <a:buFont typeface="Wingdings" panose="05000000000000000000" pitchFamily="2" charset="2"/>
              <a:buChar char="§"/>
            </a:pPr>
            <a:r>
              <a:rPr lang="en-US" sz="4200" dirty="0"/>
              <a:t>Minimize the number of skidding routes</a:t>
            </a:r>
          </a:p>
          <a:p>
            <a:pPr lvl="1">
              <a:lnSpc>
                <a:spcPct val="120000"/>
              </a:lnSpc>
              <a:buFont typeface="Wingdings" panose="05000000000000000000" pitchFamily="2" charset="2"/>
              <a:buChar char="§"/>
            </a:pPr>
            <a:r>
              <a:rPr lang="en-US" sz="4200" dirty="0"/>
              <a:t>Consistent with good safety practices, log skidding must minimize damage to retained trees, stumps, root systems, understory vegeta­tion, and soils; and</a:t>
            </a:r>
          </a:p>
          <a:p>
            <a:pPr lvl="1">
              <a:lnSpc>
                <a:spcPct val="120000"/>
              </a:lnSpc>
              <a:buFont typeface="Wingdings" panose="05000000000000000000" pitchFamily="2" charset="2"/>
              <a:buChar char="§"/>
            </a:pPr>
            <a:r>
              <a:rPr lang="en-US" sz="4200" dirty="0"/>
              <a:t>Use one-end suspension of logs.</a:t>
            </a:r>
          </a:p>
          <a:p>
            <a:pPr marL="109728" indent="0">
              <a:lnSpc>
                <a:spcPct val="120000"/>
              </a:lnSpc>
              <a:buNone/>
            </a:pPr>
            <a:endParaRPr lang="en-US" dirty="0">
              <a:solidFill>
                <a:schemeClr val="bg2">
                  <a:lumMod val="50000"/>
                </a:schemeClr>
              </a:solidFill>
            </a:endParaRPr>
          </a:p>
          <a:p>
            <a:pPr marL="109728" indent="0">
              <a:lnSpc>
                <a:spcPct val="120000"/>
              </a:lnSpc>
              <a:buNone/>
            </a:pPr>
            <a:r>
              <a:rPr lang="en-US" sz="2200" dirty="0">
                <a:solidFill>
                  <a:schemeClr val="bg2">
                    <a:lumMod val="50000"/>
                  </a:schemeClr>
                </a:solidFill>
              </a:rPr>
              <a:t>						</a:t>
            </a:r>
          </a:p>
          <a:p>
            <a:pPr marL="109728" indent="0" algn="r">
              <a:lnSpc>
                <a:spcPct val="120000"/>
              </a:lnSpc>
              <a:buNone/>
            </a:pPr>
            <a:r>
              <a:rPr lang="en-US" sz="2200" dirty="0">
                <a:solidFill>
                  <a:schemeClr val="bg2">
                    <a:lumMod val="50000"/>
                  </a:schemeClr>
                </a:solidFill>
              </a:rPr>
              <a:t>				</a:t>
            </a:r>
          </a:p>
          <a:p>
            <a:pPr marL="109728" indent="0" algn="r">
              <a:lnSpc>
                <a:spcPct val="120000"/>
              </a:lnSpc>
              <a:buNone/>
            </a:pPr>
            <a:r>
              <a:rPr lang="en-US" sz="3500" dirty="0">
                <a:solidFill>
                  <a:schemeClr val="bg2">
                    <a:lumMod val="50000"/>
                  </a:schemeClr>
                </a:solidFill>
              </a:rPr>
              <a:t>11 AAC 95.365(b)</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Tracked &amp; wheeled systems</a:t>
            </a:r>
          </a:p>
        </p:txBody>
      </p:sp>
    </p:spTree>
    <p:extLst>
      <p:ext uri="{BB962C8B-B14F-4D97-AF65-F5344CB8AC3E}">
        <p14:creationId xmlns:p14="http://schemas.microsoft.com/office/powerpoint/2010/main" val="349704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410200"/>
          </a:xfrm>
        </p:spPr>
        <p:txBody>
          <a:bodyPr>
            <a:normAutofit fontScale="77500" lnSpcReduction="20000"/>
          </a:bodyPr>
          <a:lstStyle/>
          <a:p>
            <a:pPr lvl="0">
              <a:lnSpc>
                <a:spcPct val="120000"/>
              </a:lnSpc>
            </a:pPr>
            <a:r>
              <a:rPr lang="en-US" sz="3400" dirty="0"/>
              <a:t>Shovel yarding rarely requires a skid trail in the riparian area. Where feasible, position the shovel outside the riparian area and reach into the area to remove the log.  Fell and buck trees within a riparian area so any log segment is reachable from outside the riparian area</a:t>
            </a:r>
          </a:p>
          <a:p>
            <a:pPr lvl="0">
              <a:lnSpc>
                <a:spcPct val="120000"/>
              </a:lnSpc>
            </a:pPr>
            <a:r>
              <a:rPr lang="en-US" sz="3400" dirty="0"/>
              <a:t>An operator should be able to lift logs and swing them out of the riparian area with a very little disturbance. </a:t>
            </a:r>
          </a:p>
          <a:p>
            <a:pPr lvl="0">
              <a:lnSpc>
                <a:spcPct val="120000"/>
              </a:lnSpc>
            </a:pPr>
            <a:r>
              <a:rPr lang="en-US" sz="3400" dirty="0"/>
              <a:t>On very wet sites, conduct yarding when the ground is frozen.</a:t>
            </a:r>
          </a:p>
          <a:p>
            <a:pPr lvl="0" algn="r">
              <a:lnSpc>
                <a:spcPct val="120000"/>
              </a:lnSpc>
            </a:pPr>
            <a:endParaRPr lang="en-US" sz="2800" dirty="0">
              <a:solidFill>
                <a:srgbClr val="7030A0"/>
              </a:solidFill>
            </a:endParaRPr>
          </a:p>
          <a:p>
            <a:pPr lvl="0" algn="r">
              <a:lnSpc>
                <a:spcPct val="120000"/>
              </a:lnSpc>
            </a:pPr>
            <a:r>
              <a:rPr lang="en-US" sz="2800" dirty="0">
                <a:solidFill>
                  <a:srgbClr val="7030A0"/>
                </a:solidFill>
              </a:rPr>
              <a:t>Purple book section re 11 AAC 95.365(b)</a:t>
            </a:r>
            <a:endParaRPr lang="en-US" sz="2800" dirty="0"/>
          </a:p>
          <a:p>
            <a:pPr marL="2057400" lvl="8" indent="0">
              <a:lnSpc>
                <a:spcPct val="120000"/>
              </a:lnSpc>
              <a:buNone/>
            </a:pPr>
            <a:endParaRPr lang="en-US" sz="2900" dirty="0">
              <a:solidFill>
                <a:schemeClr val="bg2">
                  <a:lumMod val="50000"/>
                </a:schemeClr>
              </a:solidFill>
            </a:endParaRP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Tracked &amp; wheeled systems</a:t>
            </a:r>
          </a:p>
        </p:txBody>
      </p:sp>
    </p:spTree>
    <p:extLst>
      <p:ext uri="{BB962C8B-B14F-4D97-AF65-F5344CB8AC3E}">
        <p14:creationId xmlns:p14="http://schemas.microsoft.com/office/powerpoint/2010/main" val="2520045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pPr marL="109728" indent="0">
              <a:lnSpc>
                <a:spcPct val="110000"/>
              </a:lnSpc>
              <a:buNone/>
            </a:pPr>
            <a:r>
              <a:rPr lang="en-US" sz="3200" dirty="0"/>
              <a:t>When slash is disposed of by burning, protect a riparian area from fire, and burn under weather conditions that minimize the chance of air quality degradation and fire escape.</a:t>
            </a:r>
          </a:p>
          <a:p>
            <a:pPr marL="109728" indent="0">
              <a:buNone/>
            </a:pPr>
            <a:endParaRPr lang="en-US" dirty="0"/>
          </a:p>
          <a:p>
            <a:pPr marL="109728" indent="0">
              <a:buNone/>
            </a:pPr>
            <a:endParaRPr lang="en-US" dirty="0"/>
          </a:p>
          <a:p>
            <a:pPr marL="109728" indent="0">
              <a:buNone/>
            </a:pPr>
            <a:endParaRPr lang="en-US" dirty="0"/>
          </a:p>
          <a:p>
            <a:pPr marL="109728" indent="0">
              <a:buNone/>
            </a:pPr>
            <a:r>
              <a:rPr lang="en-US" sz="2200" dirty="0">
                <a:solidFill>
                  <a:schemeClr val="bg2">
                    <a:lumMod val="50000"/>
                  </a:schemeClr>
                </a:solidFill>
              </a:rPr>
              <a:t>					</a:t>
            </a: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a:t>
            </a:r>
            <a:r>
              <a:rPr lang="en-US" sz="2400" dirty="0">
                <a:solidFill>
                  <a:schemeClr val="bg2">
                    <a:lumMod val="50000"/>
                  </a:schemeClr>
                </a:solidFill>
              </a:rPr>
              <a:t>11 AAC 95.370(b)</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Slash burning</a:t>
            </a:r>
          </a:p>
        </p:txBody>
      </p:sp>
    </p:spTree>
    <p:extLst>
      <p:ext uri="{BB962C8B-B14F-4D97-AF65-F5344CB8AC3E}">
        <p14:creationId xmlns:p14="http://schemas.microsoft.com/office/powerpoint/2010/main" val="366894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1317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Autofit/>
          </a:bodyPr>
          <a:lstStyle/>
          <a:p>
            <a:r>
              <a:rPr lang="en-US" sz="2800" dirty="0"/>
              <a:t>A forest landowner, timber owner, or operator may propose a variation to allow harvesting of specific trees within a riparian area.</a:t>
            </a:r>
          </a:p>
          <a:p>
            <a:r>
              <a:rPr lang="en-US" sz="2800" dirty="0"/>
              <a:t>DOF shall agree to the proposed variation if it determines that the harm intended to be avoided by the requirement </a:t>
            </a:r>
          </a:p>
          <a:p>
            <a:pPr lvl="1">
              <a:buFont typeface="Wingdings" panose="05000000000000000000" pitchFamily="2" charset="2"/>
              <a:buChar char="§"/>
            </a:pPr>
            <a:r>
              <a:rPr lang="en-US" sz="2600" dirty="0"/>
              <a:t>is not likely to occur because of site‑specific circumstances, and</a:t>
            </a:r>
          </a:p>
          <a:p>
            <a:pPr lvl="1">
              <a:buFont typeface="Wingdings" panose="05000000000000000000" pitchFamily="2" charset="2"/>
              <a:buChar char="§"/>
            </a:pPr>
            <a:r>
              <a:rPr lang="en-US" sz="2600" dirty="0"/>
              <a:t>is not likely to cause significant harm to fish habitat or water quality</a:t>
            </a:r>
          </a:p>
          <a:p>
            <a:pPr marL="393192" lvl="1" indent="0" algn="r">
              <a:buNone/>
            </a:pPr>
            <a:r>
              <a:rPr lang="en-US" sz="2400" dirty="0">
                <a:solidFill>
                  <a:schemeClr val="bg2">
                    <a:lumMod val="50000"/>
                  </a:schemeClr>
                </a:solidFill>
              </a:rPr>
              <a:t>AS 41.17.087</a:t>
            </a:r>
            <a:endParaRPr lang="en-US" sz="2400" dirty="0"/>
          </a:p>
          <a:p>
            <a:pPr marL="393192" lvl="1" indent="0">
              <a:buNone/>
            </a:pPr>
            <a:endParaRPr lang="en-US" sz="2800" dirty="0"/>
          </a:p>
          <a:p>
            <a:pPr marL="109728" indent="0">
              <a:buNone/>
            </a:pPr>
            <a:endParaRPr lang="en-US" sz="2800" dirty="0"/>
          </a:p>
          <a:p>
            <a:pPr marL="109728" indent="0">
              <a:buNone/>
            </a:pPr>
            <a:r>
              <a:rPr lang="en-US" sz="2800" dirty="0">
                <a:solidFill>
                  <a:schemeClr val="bg2">
                    <a:lumMod val="50000"/>
                  </a:schemeClr>
                </a:solidFill>
              </a:rPr>
              <a:t>						    </a:t>
            </a:r>
            <a:r>
              <a:rPr lang="en-US" sz="2200" dirty="0">
                <a:solidFill>
                  <a:schemeClr val="bg2">
                    <a:lumMod val="50000"/>
                  </a:schemeClr>
                </a:solidFill>
              </a:rPr>
              <a:t>AS 41.17.087</a:t>
            </a:r>
            <a:endParaRPr lang="en-US" sz="2200" dirty="0"/>
          </a:p>
        </p:txBody>
      </p:sp>
      <p:sp>
        <p:nvSpPr>
          <p:cNvPr id="3" name="Title 2"/>
          <p:cNvSpPr>
            <a:spLocks noGrp="1"/>
          </p:cNvSpPr>
          <p:nvPr>
            <p:ph type="title"/>
          </p:nvPr>
        </p:nvSpPr>
        <p:spPr/>
        <p:txBody>
          <a:bodyPr/>
          <a:lstStyle/>
          <a:p>
            <a:r>
              <a:rPr lang="en-US" dirty="0">
                <a:solidFill>
                  <a:schemeClr val="accent1">
                    <a:lumMod val="75000"/>
                  </a:schemeClr>
                </a:solidFill>
              </a:rPr>
              <a:t>Variations</a:t>
            </a:r>
          </a:p>
        </p:txBody>
      </p:sp>
    </p:spTree>
    <p:extLst>
      <p:ext uri="{BB962C8B-B14F-4D97-AF65-F5344CB8AC3E}">
        <p14:creationId xmlns:p14="http://schemas.microsoft.com/office/powerpoint/2010/main" val="2028074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34428"/>
            <a:ext cx="8229600" cy="5334000"/>
          </a:xfrm>
        </p:spPr>
        <p:txBody>
          <a:bodyPr>
            <a:normAutofit/>
          </a:bodyPr>
          <a:lstStyle/>
          <a:p>
            <a:pPr>
              <a:lnSpc>
                <a:spcPct val="120000"/>
              </a:lnSpc>
            </a:pPr>
            <a:r>
              <a:rPr lang="en-US" sz="2800" dirty="0"/>
              <a:t>If DOF does not agree to the proposed variation, the owner or operator may appeal to the DNR commissioner.  Appellants must conform to the requirement while the appeal is pending. </a:t>
            </a:r>
          </a:p>
          <a:p>
            <a:pPr>
              <a:lnSpc>
                <a:spcPct val="120000"/>
              </a:lnSpc>
            </a:pPr>
            <a:r>
              <a:rPr lang="en-US" sz="2800" dirty="0"/>
              <a:t>DNR shall give due deference to ADF&amp;G and DEC for variation determinations</a:t>
            </a:r>
          </a:p>
          <a:p>
            <a:pPr marL="109728" indent="0">
              <a:lnSpc>
                <a:spcPct val="120000"/>
              </a:lnSpc>
              <a:buNone/>
            </a:pPr>
            <a:r>
              <a:rPr lang="en-US" sz="2800" dirty="0">
                <a:solidFill>
                  <a:schemeClr val="bg2">
                    <a:lumMod val="50000"/>
                  </a:schemeClr>
                </a:solidFill>
              </a:rPr>
              <a:t>						</a:t>
            </a:r>
          </a:p>
          <a:p>
            <a:pPr marL="109728" indent="0" algn="r">
              <a:lnSpc>
                <a:spcPct val="120000"/>
              </a:lnSpc>
              <a:buNone/>
            </a:pPr>
            <a:r>
              <a:rPr lang="en-US" sz="2600" dirty="0">
                <a:solidFill>
                  <a:schemeClr val="bg2">
                    <a:lumMod val="50000"/>
                  </a:schemeClr>
                </a:solidFill>
              </a:rPr>
              <a:t>AS 41.17.087</a:t>
            </a:r>
            <a:endParaRPr lang="en-US" sz="2600" dirty="0"/>
          </a:p>
          <a:p>
            <a:pPr>
              <a:lnSpc>
                <a:spcPct val="120000"/>
              </a:lnSpc>
            </a:pPr>
            <a:endParaRPr lang="en-US" dirty="0"/>
          </a:p>
        </p:txBody>
      </p:sp>
      <p:sp>
        <p:nvSpPr>
          <p:cNvPr id="3" name="Title 2"/>
          <p:cNvSpPr>
            <a:spLocks noGrp="1"/>
          </p:cNvSpPr>
          <p:nvPr>
            <p:ph type="title"/>
          </p:nvPr>
        </p:nvSpPr>
        <p:spPr>
          <a:xfrm>
            <a:off x="381000" y="274638"/>
            <a:ext cx="8458200" cy="1143000"/>
          </a:xfrm>
        </p:spPr>
        <p:txBody>
          <a:bodyPr>
            <a:normAutofit fontScale="90000"/>
          </a:bodyPr>
          <a:lstStyle/>
          <a:p>
            <a:r>
              <a:rPr lang="en-US" dirty="0">
                <a:solidFill>
                  <a:schemeClr val="accent1">
                    <a:lumMod val="75000"/>
                  </a:schemeClr>
                </a:solidFill>
              </a:rPr>
              <a:t>Variations: appeals &amp; due deference</a:t>
            </a:r>
          </a:p>
        </p:txBody>
      </p:sp>
    </p:spTree>
    <p:extLst>
      <p:ext uri="{BB962C8B-B14F-4D97-AF65-F5344CB8AC3E}">
        <p14:creationId xmlns:p14="http://schemas.microsoft.com/office/powerpoint/2010/main" val="356322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pPr marL="109728" indent="0">
              <a:lnSpc>
                <a:spcPct val="110000"/>
              </a:lnSpc>
              <a:buNone/>
            </a:pPr>
            <a:r>
              <a:rPr lang="en-US" sz="2800" dirty="0"/>
              <a:t>DOF will consider the impact of the variation harvest on non-merchantable trees within the riparian retention area, and may condition and document a variation authorization to protect non-merchantable trees that are important to maintain fish habitat and water quality. </a:t>
            </a:r>
          </a:p>
          <a:p>
            <a:pPr marL="109728" indent="0">
              <a:buNone/>
            </a:pPr>
            <a:endParaRPr lang="en-US" dirty="0">
              <a:solidFill>
                <a:srgbClr val="19859B"/>
              </a:solidFill>
            </a:endParaRPr>
          </a:p>
          <a:p>
            <a:pPr marL="109728" indent="0">
              <a:buNone/>
            </a:pPr>
            <a:endParaRPr lang="en-US" dirty="0">
              <a:solidFill>
                <a:srgbClr val="19859B"/>
              </a:solidFill>
            </a:endParaRPr>
          </a:p>
          <a:p>
            <a:pPr marL="109728" indent="0">
              <a:buNone/>
            </a:pPr>
            <a:r>
              <a:rPr lang="en-US" dirty="0">
                <a:solidFill>
                  <a:schemeClr val="bg2">
                    <a:lumMod val="50000"/>
                  </a:schemeClr>
                </a:solidFill>
              </a:rPr>
              <a:t>						</a:t>
            </a:r>
          </a:p>
          <a:p>
            <a:pPr marL="109728" indent="0">
              <a:buNone/>
            </a:pPr>
            <a:r>
              <a:rPr lang="en-US" sz="2200" dirty="0">
                <a:solidFill>
                  <a:schemeClr val="bg2">
                    <a:lumMod val="50000"/>
                  </a:schemeClr>
                </a:solidFill>
              </a:rPr>
              <a:t>						11 AAC 95.235(d</a:t>
            </a:r>
            <a:r>
              <a:rPr lang="en-US" dirty="0">
                <a:solidFill>
                  <a:schemeClr val="bg2">
                    <a:lumMod val="50000"/>
                  </a:schemeClr>
                </a:solidFill>
              </a:rPr>
              <a:t>)</a:t>
            </a:r>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Variations: conditions</a:t>
            </a:r>
          </a:p>
        </p:txBody>
      </p:sp>
    </p:spTree>
    <p:extLst>
      <p:ext uri="{BB962C8B-B14F-4D97-AF65-F5344CB8AC3E}">
        <p14:creationId xmlns:p14="http://schemas.microsoft.com/office/powerpoint/2010/main" val="2399247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5562600"/>
          </a:xfrm>
        </p:spPr>
        <p:txBody>
          <a:bodyPr>
            <a:noAutofit/>
          </a:bodyPr>
          <a:lstStyle/>
          <a:p>
            <a:pPr marL="109728" indent="0">
              <a:spcBef>
                <a:spcPts val="0"/>
              </a:spcBef>
              <a:buNone/>
            </a:pPr>
            <a:r>
              <a:rPr lang="en-US" sz="2400" dirty="0"/>
              <a:t>Include the following information in DPO:</a:t>
            </a:r>
          </a:p>
          <a:p>
            <a:r>
              <a:rPr lang="en-US" sz="2400" dirty="0"/>
              <a:t>A map at 1:12,000 scale or finer that clearly shows the water body and the approximate location of the requested trees;</a:t>
            </a:r>
          </a:p>
          <a:p>
            <a:r>
              <a:rPr lang="en-US" sz="2400" dirty="0"/>
              <a:t>The length of reach along which the variation trees are requested;</a:t>
            </a:r>
          </a:p>
          <a:p>
            <a:r>
              <a:rPr lang="en-US" sz="2400" dirty="0"/>
              <a:t>The water body classification and average channel width of the reach along which the variation trees are requested;</a:t>
            </a:r>
          </a:p>
          <a:p>
            <a:r>
              <a:rPr lang="en-US" sz="2400" dirty="0"/>
              <a:t>A description of the species and the DBH range of the trees requested for harvesting;</a:t>
            </a:r>
          </a:p>
          <a:p>
            <a:pPr marL="109728" indent="0">
              <a:spcBef>
                <a:spcPts val="0"/>
              </a:spcBef>
              <a:buNone/>
            </a:pPr>
            <a:endParaRPr lang="en-US" sz="2200" dirty="0"/>
          </a:p>
          <a:p>
            <a:pPr marL="109728" indent="0">
              <a:buNone/>
            </a:pPr>
            <a:r>
              <a:rPr lang="en-US" sz="2200" dirty="0">
                <a:solidFill>
                  <a:srgbClr val="19859B"/>
                </a:solidFill>
              </a:rPr>
              <a:t>					</a:t>
            </a:r>
            <a:r>
              <a:rPr lang="en-US" sz="2200" dirty="0">
                <a:solidFill>
                  <a:schemeClr val="bg2">
                    <a:lumMod val="50000"/>
                  </a:schemeClr>
                </a:solidFill>
              </a:rPr>
              <a:t>11 AAC 95.220(14)(B)</a:t>
            </a:r>
          </a:p>
        </p:txBody>
      </p:sp>
      <p:sp>
        <p:nvSpPr>
          <p:cNvPr id="3" name="Title 2"/>
          <p:cNvSpPr>
            <a:spLocks noGrp="1"/>
          </p:cNvSpPr>
          <p:nvPr>
            <p:ph type="title"/>
          </p:nvPr>
        </p:nvSpPr>
        <p:spPr>
          <a:xfrm>
            <a:off x="457200" y="152400"/>
            <a:ext cx="8229600" cy="990600"/>
          </a:xfrm>
        </p:spPr>
        <p:txBody>
          <a:bodyPr>
            <a:normAutofit/>
          </a:bodyPr>
          <a:lstStyle/>
          <a:p>
            <a:r>
              <a:rPr lang="en-US" dirty="0">
                <a:solidFill>
                  <a:schemeClr val="accent1">
                    <a:lumMod val="75000"/>
                  </a:schemeClr>
                </a:solidFill>
              </a:rPr>
              <a:t>Region III variations:  DPO</a:t>
            </a:r>
          </a:p>
        </p:txBody>
      </p:sp>
    </p:spTree>
    <p:extLst>
      <p:ext uri="{BB962C8B-B14F-4D97-AF65-F5344CB8AC3E}">
        <p14:creationId xmlns:p14="http://schemas.microsoft.com/office/powerpoint/2010/main" val="200113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5410200"/>
          </a:xfrm>
        </p:spPr>
        <p:txBody>
          <a:bodyPr>
            <a:noAutofit/>
          </a:bodyPr>
          <a:lstStyle/>
          <a:p>
            <a:r>
              <a:rPr lang="en-US" sz="2800" dirty="0"/>
              <a:t>The minimum distance from OHWM to the proposed variation harvest; and</a:t>
            </a:r>
          </a:p>
          <a:p>
            <a:r>
              <a:rPr lang="en-US" sz="2800" dirty="0"/>
              <a:t>The percentage of trees </a:t>
            </a:r>
            <a:r>
              <a:rPr lang="en-US" sz="2800" b="1" u="sng" dirty="0"/>
              <a:t>&gt;</a:t>
            </a:r>
            <a:r>
              <a:rPr lang="en-US" sz="2800" dirty="0"/>
              <a:t>9” DBH within the reach for which any variation is sought that the operator is requesting to harvest, and that were harvested under a prior variation request, if any.</a:t>
            </a:r>
          </a:p>
          <a:p>
            <a:endParaRPr lang="en-US" sz="2800" dirty="0"/>
          </a:p>
          <a:p>
            <a:endParaRPr lang="en-US" sz="2800" dirty="0"/>
          </a:p>
          <a:p>
            <a:endParaRPr lang="en-US" sz="2800" dirty="0"/>
          </a:p>
          <a:p>
            <a:pPr>
              <a:spcBef>
                <a:spcPts val="0"/>
              </a:spcBef>
            </a:pPr>
            <a:endParaRPr lang="en-US" sz="2800" dirty="0"/>
          </a:p>
          <a:p>
            <a:pPr marL="109728" indent="0">
              <a:buNone/>
            </a:pPr>
            <a:r>
              <a:rPr lang="en-US" sz="2800" dirty="0">
                <a:solidFill>
                  <a:srgbClr val="19859B"/>
                </a:solidFill>
              </a:rPr>
              <a:t>					</a:t>
            </a:r>
            <a:r>
              <a:rPr lang="en-US" sz="2200" dirty="0">
                <a:solidFill>
                  <a:schemeClr val="bg2">
                    <a:lumMod val="50000"/>
                  </a:schemeClr>
                </a:solidFill>
              </a:rPr>
              <a:t>11 AAC 95.220(14)(B)</a:t>
            </a:r>
          </a:p>
        </p:txBody>
      </p:sp>
      <p:sp>
        <p:nvSpPr>
          <p:cNvPr id="3" name="Title 2"/>
          <p:cNvSpPr>
            <a:spLocks noGrp="1"/>
          </p:cNvSpPr>
          <p:nvPr>
            <p:ph type="title"/>
          </p:nvPr>
        </p:nvSpPr>
        <p:spPr>
          <a:xfrm>
            <a:off x="457200" y="152400"/>
            <a:ext cx="8229600" cy="990600"/>
          </a:xfrm>
        </p:spPr>
        <p:txBody>
          <a:bodyPr>
            <a:normAutofit fontScale="90000"/>
          </a:bodyPr>
          <a:lstStyle/>
          <a:p>
            <a:r>
              <a:rPr lang="en-US" dirty="0">
                <a:solidFill>
                  <a:schemeClr val="accent1">
                    <a:lumMod val="75000"/>
                  </a:schemeClr>
                </a:solidFill>
              </a:rPr>
              <a:t>Region III variations:  DPO, cont.</a:t>
            </a:r>
          </a:p>
        </p:txBody>
      </p:sp>
    </p:spTree>
    <p:extLst>
      <p:ext uri="{BB962C8B-B14F-4D97-AF65-F5344CB8AC3E}">
        <p14:creationId xmlns:p14="http://schemas.microsoft.com/office/powerpoint/2010/main" val="48094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fontScale="70000" lnSpcReduction="20000"/>
          </a:bodyPr>
          <a:lstStyle/>
          <a:p>
            <a:pPr>
              <a:lnSpc>
                <a:spcPct val="110000"/>
              </a:lnSpc>
              <a:spcAft>
                <a:spcPts val="600"/>
              </a:spcAft>
            </a:pPr>
            <a:r>
              <a:rPr lang="en-US" sz="4300" dirty="0"/>
              <a:t>Protect riparian areas from the significant adverse effects of timber harvest activities on fish habitat and water quality. </a:t>
            </a:r>
            <a:endParaRPr lang="en-US" sz="4300" dirty="0">
              <a:solidFill>
                <a:schemeClr val="bg2">
                  <a:lumMod val="50000"/>
                </a:schemeClr>
              </a:solidFill>
            </a:endParaRPr>
          </a:p>
          <a:p>
            <a:pPr lvl="1">
              <a:lnSpc>
                <a:spcPct val="110000"/>
              </a:lnSpc>
              <a:spcAft>
                <a:spcPts val="600"/>
              </a:spcAft>
              <a:buFont typeface="Wingdings" panose="05000000000000000000" pitchFamily="2" charset="2"/>
              <a:buChar char="§"/>
            </a:pPr>
            <a:r>
              <a:rPr lang="en-US" sz="4000" dirty="0"/>
              <a:t>Take into account the economic feasibility of timber opera­tions </a:t>
            </a:r>
          </a:p>
          <a:p>
            <a:pPr>
              <a:lnSpc>
                <a:spcPct val="110000"/>
              </a:lnSpc>
              <a:spcAft>
                <a:spcPts val="600"/>
              </a:spcAft>
            </a:pPr>
            <a:r>
              <a:rPr lang="en-US" sz="4300" dirty="0"/>
              <a:t>Adequate preservation of fish habitat. </a:t>
            </a:r>
            <a:endParaRPr lang="en-US" sz="4300" dirty="0">
              <a:solidFill>
                <a:schemeClr val="bg2">
                  <a:lumMod val="50000"/>
                </a:schemeClr>
              </a:solidFill>
            </a:endParaRPr>
          </a:p>
          <a:p>
            <a:pPr marL="109728" lvl="1" indent="0">
              <a:lnSpc>
                <a:spcPct val="110000"/>
              </a:lnSpc>
              <a:spcBef>
                <a:spcPts val="400"/>
              </a:spcBef>
              <a:spcAft>
                <a:spcPts val="600"/>
              </a:spcAft>
              <a:buSzPct val="68000"/>
              <a:buNone/>
            </a:pPr>
            <a:endParaRPr lang="en-US" sz="2200" dirty="0">
              <a:solidFill>
                <a:schemeClr val="bg2">
                  <a:lumMod val="50000"/>
                </a:schemeClr>
              </a:solidFill>
            </a:endParaRPr>
          </a:p>
          <a:p>
            <a:pPr marL="109728" lvl="1" indent="0">
              <a:lnSpc>
                <a:spcPct val="110000"/>
              </a:lnSpc>
              <a:spcBef>
                <a:spcPts val="400"/>
              </a:spcBef>
              <a:spcAft>
                <a:spcPts val="600"/>
              </a:spcAft>
              <a:buSzPct val="68000"/>
              <a:buNone/>
            </a:pPr>
            <a:endParaRPr lang="en-US" sz="2200" dirty="0">
              <a:solidFill>
                <a:schemeClr val="bg2">
                  <a:lumMod val="50000"/>
                </a:schemeClr>
              </a:solidFill>
            </a:endParaRPr>
          </a:p>
          <a:p>
            <a:pPr marL="109728" lvl="1" indent="0">
              <a:lnSpc>
                <a:spcPct val="110000"/>
              </a:lnSpc>
              <a:spcBef>
                <a:spcPts val="400"/>
              </a:spcBef>
              <a:spcAft>
                <a:spcPts val="600"/>
              </a:spcAft>
              <a:buSzPct val="68000"/>
              <a:buNone/>
            </a:pPr>
            <a:endParaRPr lang="en-US" sz="2200" dirty="0">
              <a:solidFill>
                <a:schemeClr val="bg2">
                  <a:lumMod val="50000"/>
                </a:schemeClr>
              </a:solidFill>
            </a:endParaRPr>
          </a:p>
          <a:p>
            <a:pPr marL="109728" lvl="1" indent="0" algn="r">
              <a:lnSpc>
                <a:spcPct val="110000"/>
              </a:lnSpc>
              <a:spcBef>
                <a:spcPts val="400"/>
              </a:spcBef>
              <a:spcAft>
                <a:spcPts val="600"/>
              </a:spcAft>
              <a:buSzPct val="68000"/>
              <a:buNone/>
            </a:pPr>
            <a:r>
              <a:rPr lang="en-US" sz="2200" dirty="0">
                <a:solidFill>
                  <a:schemeClr val="bg2">
                    <a:lumMod val="50000"/>
                  </a:schemeClr>
                </a:solidFill>
              </a:rPr>
              <a:t>			</a:t>
            </a:r>
            <a:r>
              <a:rPr lang="en-US" sz="3100" dirty="0">
                <a:solidFill>
                  <a:schemeClr val="bg2">
                    <a:lumMod val="50000"/>
                  </a:schemeClr>
                </a:solidFill>
              </a:rPr>
              <a:t>AS 41.17.115(a), 11 AAC 95.185(a) </a:t>
            </a:r>
          </a:p>
          <a:p>
            <a:pPr marL="109728" indent="0">
              <a:lnSpc>
                <a:spcPct val="110000"/>
              </a:lnSpc>
              <a:spcAft>
                <a:spcPts val="600"/>
              </a:spcAft>
              <a:buNone/>
            </a:pPr>
            <a:r>
              <a:rPr lang="en-US" sz="2800" dirty="0">
                <a:solidFill>
                  <a:schemeClr val="bg2">
                    <a:lumMod val="50000"/>
                  </a:schemeClr>
                </a:solidFill>
              </a:rPr>
              <a:t> </a:t>
            </a:r>
            <a:endParaRPr lang="en-US" dirty="0"/>
          </a:p>
        </p:txBody>
      </p:sp>
      <p:sp>
        <p:nvSpPr>
          <p:cNvPr id="3" name="Title 2"/>
          <p:cNvSpPr>
            <a:spLocks noGrp="1"/>
          </p:cNvSpPr>
          <p:nvPr>
            <p:ph type="title"/>
          </p:nvPr>
        </p:nvSpPr>
        <p:spPr/>
        <p:txBody>
          <a:bodyPr>
            <a:normAutofit/>
          </a:bodyPr>
          <a:lstStyle/>
          <a:p>
            <a:r>
              <a:rPr lang="en-US" sz="4900" dirty="0">
                <a:solidFill>
                  <a:schemeClr val="accent1">
                    <a:lumMod val="75000"/>
                  </a:schemeClr>
                </a:solidFill>
              </a:rPr>
              <a:t>Intent</a:t>
            </a:r>
            <a:endParaRPr lang="en-US" dirty="0">
              <a:solidFill>
                <a:schemeClr val="accent1">
                  <a:lumMod val="75000"/>
                </a:schemeClr>
              </a:solidFill>
            </a:endParaRPr>
          </a:p>
        </p:txBody>
      </p:sp>
    </p:spTree>
    <p:extLst>
      <p:ext uri="{BB962C8B-B14F-4D97-AF65-F5344CB8AC3E}">
        <p14:creationId xmlns:p14="http://schemas.microsoft.com/office/powerpoint/2010/main" val="939369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00730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Addenda</a:t>
            </a:r>
          </a:p>
        </p:txBody>
      </p:sp>
      <p:sp>
        <p:nvSpPr>
          <p:cNvPr id="3" name="Text Placeholder 2"/>
          <p:cNvSpPr>
            <a:spLocks noGrp="1"/>
          </p:cNvSpPr>
          <p:nvPr>
            <p:ph type="body" idx="1"/>
          </p:nvPr>
        </p:nvSpPr>
        <p:spPr/>
        <p:txBody>
          <a:bodyPr/>
          <a:lstStyle/>
          <a:p>
            <a:r>
              <a:rPr lang="en-US" dirty="0"/>
              <a:t>Key to classification system</a:t>
            </a:r>
          </a:p>
          <a:p>
            <a:r>
              <a:rPr lang="en-US" dirty="0"/>
              <a:t>Examples of stream types</a:t>
            </a:r>
          </a:p>
        </p:txBody>
      </p:sp>
    </p:spTree>
    <p:extLst>
      <p:ext uri="{BB962C8B-B14F-4D97-AF65-F5344CB8AC3E}">
        <p14:creationId xmlns:p14="http://schemas.microsoft.com/office/powerpoint/2010/main" val="289124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9400" y="304801"/>
            <a:ext cx="3124200" cy="2008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Does the waterbody have anadromous or high value resident fish at least seasonally?</a:t>
            </a:r>
          </a:p>
        </p:txBody>
      </p:sp>
      <p:sp>
        <p:nvSpPr>
          <p:cNvPr id="5" name="Oval 4"/>
          <p:cNvSpPr/>
          <p:nvPr/>
        </p:nvSpPr>
        <p:spPr>
          <a:xfrm>
            <a:off x="5511276" y="2327564"/>
            <a:ext cx="2895600" cy="1892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Is it a glacial water body other than a backwater slough?</a:t>
            </a:r>
          </a:p>
        </p:txBody>
      </p:sp>
      <p:sp>
        <p:nvSpPr>
          <p:cNvPr id="6" name="Oval 5"/>
          <p:cNvSpPr/>
          <p:nvPr/>
        </p:nvSpPr>
        <p:spPr>
          <a:xfrm>
            <a:off x="152400" y="2313709"/>
            <a:ext cx="3352800" cy="194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Is it a non-glacial stream </a:t>
            </a:r>
            <a:r>
              <a:rPr lang="en-US" b="1" u="sng" dirty="0">
                <a:solidFill>
                  <a:schemeClr val="accent2">
                    <a:lumMod val="50000"/>
                  </a:schemeClr>
                </a:solidFill>
              </a:rPr>
              <a:t>&lt;</a:t>
            </a:r>
            <a:r>
              <a:rPr lang="en-US" b="1" dirty="0">
                <a:solidFill>
                  <a:schemeClr val="accent2">
                    <a:lumMod val="50000"/>
                  </a:schemeClr>
                </a:solidFill>
              </a:rPr>
              <a:t>3’ </a:t>
            </a:r>
            <a:r>
              <a:rPr lang="en-US" dirty="0">
                <a:solidFill>
                  <a:schemeClr val="accent2">
                    <a:lumMod val="50000"/>
                  </a:schemeClr>
                </a:solidFill>
              </a:rPr>
              <a:t>wide at OHWM with HVR but not </a:t>
            </a:r>
            <a:r>
              <a:rPr lang="en-US" dirty="0" err="1">
                <a:solidFill>
                  <a:schemeClr val="accent2">
                    <a:lumMod val="50000"/>
                  </a:schemeClr>
                </a:solidFill>
              </a:rPr>
              <a:t>anadrmous</a:t>
            </a:r>
            <a:r>
              <a:rPr lang="en-US" dirty="0">
                <a:solidFill>
                  <a:schemeClr val="accent2">
                    <a:lumMod val="50000"/>
                  </a:schemeClr>
                </a:solidFill>
              </a:rPr>
              <a:t> fish?</a:t>
            </a:r>
          </a:p>
        </p:txBody>
      </p:sp>
      <p:sp>
        <p:nvSpPr>
          <p:cNvPr id="7" name="Rectangle 6"/>
          <p:cNvSpPr/>
          <p:nvPr/>
        </p:nvSpPr>
        <p:spPr>
          <a:xfrm>
            <a:off x="914400" y="5117662"/>
            <a:ext cx="1828800" cy="914400"/>
          </a:xfrm>
          <a:prstGeom prst="rect">
            <a:avLst/>
          </a:prstGeom>
          <a:solidFill>
            <a:srgbClr val="A4E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Type III-C:  </a:t>
            </a:r>
            <a:r>
              <a:rPr lang="en-US" dirty="0">
                <a:solidFill>
                  <a:schemeClr val="accent2">
                    <a:lumMod val="50000"/>
                  </a:schemeClr>
                </a:solidFill>
              </a:rPr>
              <a:t>Small HVR streams</a:t>
            </a:r>
          </a:p>
        </p:txBody>
      </p:sp>
      <p:sp>
        <p:nvSpPr>
          <p:cNvPr id="8" name="Rectangle 7"/>
          <p:cNvSpPr/>
          <p:nvPr/>
        </p:nvSpPr>
        <p:spPr>
          <a:xfrm>
            <a:off x="2991322" y="5257800"/>
            <a:ext cx="2190278" cy="1371599"/>
          </a:xfrm>
          <a:prstGeom prst="rect">
            <a:avLst/>
          </a:prstGeom>
          <a:solidFill>
            <a:srgbClr val="A4E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Type III-B: </a:t>
            </a:r>
            <a:r>
              <a:rPr lang="en-US" dirty="0">
                <a:solidFill>
                  <a:schemeClr val="accent2">
                    <a:lumMod val="50000"/>
                  </a:schemeClr>
                </a:solidFill>
              </a:rPr>
              <a:t>Glacial waters other than backwater sloughs</a:t>
            </a:r>
            <a:endParaRPr lang="en-US" b="1" dirty="0">
              <a:solidFill>
                <a:schemeClr val="accent2">
                  <a:lumMod val="50000"/>
                </a:schemeClr>
              </a:solidFill>
            </a:endParaRPr>
          </a:p>
        </p:txBody>
      </p:sp>
      <p:sp>
        <p:nvSpPr>
          <p:cNvPr id="9" name="Rectangle 8"/>
          <p:cNvSpPr/>
          <p:nvPr/>
        </p:nvSpPr>
        <p:spPr>
          <a:xfrm>
            <a:off x="5410200" y="5257800"/>
            <a:ext cx="3352800" cy="1371599"/>
          </a:xfrm>
          <a:prstGeom prst="rect">
            <a:avLst/>
          </a:prstGeom>
          <a:solidFill>
            <a:srgbClr val="A4E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Type III-A:  Non-glacial HVR waters &gt;</a:t>
            </a:r>
            <a:r>
              <a:rPr lang="en-US" dirty="0">
                <a:solidFill>
                  <a:schemeClr val="accent2">
                    <a:lumMod val="50000"/>
                  </a:schemeClr>
                </a:solidFill>
              </a:rPr>
              <a:t>3’ wide, non-glacial anadromous waters, &amp; backwater sloughs</a:t>
            </a:r>
            <a:r>
              <a:rPr lang="en-US" b="1" dirty="0">
                <a:solidFill>
                  <a:schemeClr val="accent2">
                    <a:lumMod val="50000"/>
                  </a:schemeClr>
                </a:solidFill>
              </a:rPr>
              <a:t> </a:t>
            </a:r>
          </a:p>
        </p:txBody>
      </p:sp>
      <p:sp>
        <p:nvSpPr>
          <p:cNvPr id="10" name="Rectangle 9"/>
          <p:cNvSpPr/>
          <p:nvPr/>
        </p:nvSpPr>
        <p:spPr>
          <a:xfrm>
            <a:off x="6973245" y="852055"/>
            <a:ext cx="1371600" cy="914400"/>
          </a:xfrm>
          <a:prstGeom prst="rect">
            <a:avLst/>
          </a:prstGeom>
          <a:solidFill>
            <a:srgbClr val="B8E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surface waters</a:t>
            </a:r>
          </a:p>
        </p:txBody>
      </p:sp>
      <p:sp>
        <p:nvSpPr>
          <p:cNvPr id="20" name="TextBox 19"/>
          <p:cNvSpPr txBox="1"/>
          <p:nvPr/>
        </p:nvSpPr>
        <p:spPr>
          <a:xfrm>
            <a:off x="217264" y="228600"/>
            <a:ext cx="2590800" cy="1015663"/>
          </a:xfrm>
          <a:prstGeom prst="rect">
            <a:avLst/>
          </a:prstGeom>
          <a:noFill/>
        </p:spPr>
        <p:txBody>
          <a:bodyPr wrap="square" rtlCol="0">
            <a:spAutoFit/>
          </a:bodyPr>
          <a:lstStyle/>
          <a:p>
            <a:r>
              <a:rPr lang="en-US" sz="2000" b="1" dirty="0"/>
              <a:t>Key to Region III waterbody classification</a:t>
            </a:r>
          </a:p>
        </p:txBody>
      </p:sp>
      <p:cxnSp>
        <p:nvCxnSpPr>
          <p:cNvPr id="22" name="Straight Arrow Connector 21"/>
          <p:cNvCxnSpPr>
            <a:stCxn id="4" idx="6"/>
            <a:endCxn id="10" idx="1"/>
          </p:cNvCxnSpPr>
          <p:nvPr/>
        </p:nvCxnSpPr>
        <p:spPr>
          <a:xfrm>
            <a:off x="5943600" y="1309255"/>
            <a:ext cx="1029645" cy="0"/>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19800" y="963521"/>
            <a:ext cx="685800" cy="369332"/>
          </a:xfrm>
          <a:prstGeom prst="rect">
            <a:avLst/>
          </a:prstGeom>
          <a:noFill/>
        </p:spPr>
        <p:txBody>
          <a:bodyPr wrap="square" rtlCol="0">
            <a:spAutoFit/>
          </a:bodyPr>
          <a:lstStyle/>
          <a:p>
            <a:r>
              <a:rPr lang="en-US" b="1" dirty="0">
                <a:solidFill>
                  <a:srgbClr val="C00000"/>
                </a:solidFill>
              </a:rPr>
              <a:t>No</a:t>
            </a:r>
          </a:p>
        </p:txBody>
      </p:sp>
      <p:sp>
        <p:nvSpPr>
          <p:cNvPr id="26" name="TextBox 25"/>
          <p:cNvSpPr txBox="1"/>
          <p:nvPr/>
        </p:nvSpPr>
        <p:spPr>
          <a:xfrm>
            <a:off x="4086461" y="2936726"/>
            <a:ext cx="685800" cy="369332"/>
          </a:xfrm>
          <a:prstGeom prst="rect">
            <a:avLst/>
          </a:prstGeom>
          <a:noFill/>
        </p:spPr>
        <p:txBody>
          <a:bodyPr wrap="square" rtlCol="0">
            <a:spAutoFit/>
          </a:bodyPr>
          <a:lstStyle/>
          <a:p>
            <a:r>
              <a:rPr lang="en-US" b="1" dirty="0">
                <a:solidFill>
                  <a:srgbClr val="C00000"/>
                </a:solidFill>
              </a:rPr>
              <a:t>No</a:t>
            </a:r>
          </a:p>
        </p:txBody>
      </p:sp>
      <p:sp>
        <p:nvSpPr>
          <p:cNvPr id="27" name="TextBox 26"/>
          <p:cNvSpPr txBox="1"/>
          <p:nvPr/>
        </p:nvSpPr>
        <p:spPr>
          <a:xfrm>
            <a:off x="6362700" y="4488944"/>
            <a:ext cx="685800" cy="369332"/>
          </a:xfrm>
          <a:prstGeom prst="rect">
            <a:avLst/>
          </a:prstGeom>
          <a:noFill/>
        </p:spPr>
        <p:txBody>
          <a:bodyPr wrap="square" rtlCol="0">
            <a:spAutoFit/>
          </a:bodyPr>
          <a:lstStyle/>
          <a:p>
            <a:r>
              <a:rPr lang="en-US" b="1" dirty="0">
                <a:solidFill>
                  <a:srgbClr val="C00000"/>
                </a:solidFill>
              </a:rPr>
              <a:t>No</a:t>
            </a:r>
          </a:p>
        </p:txBody>
      </p:sp>
      <p:cxnSp>
        <p:nvCxnSpPr>
          <p:cNvPr id="28" name="Straight Arrow Connector 27"/>
          <p:cNvCxnSpPr/>
          <p:nvPr/>
        </p:nvCxnSpPr>
        <p:spPr>
          <a:xfrm flipH="1">
            <a:off x="6362700" y="4142040"/>
            <a:ext cx="1" cy="1115760"/>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5" idx="2"/>
          </p:cNvCxnSpPr>
          <p:nvPr/>
        </p:nvCxnSpPr>
        <p:spPr>
          <a:xfrm flipV="1">
            <a:off x="3505200" y="3273767"/>
            <a:ext cx="2006076" cy="14640"/>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6" idx="0"/>
          </p:cNvCxnSpPr>
          <p:nvPr/>
        </p:nvCxnSpPr>
        <p:spPr>
          <a:xfrm flipH="1">
            <a:off x="1828800" y="1599299"/>
            <a:ext cx="1066662" cy="714410"/>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84190" y="4435722"/>
            <a:ext cx="685800" cy="369332"/>
          </a:xfrm>
          <a:prstGeom prst="rect">
            <a:avLst/>
          </a:prstGeom>
          <a:noFill/>
        </p:spPr>
        <p:txBody>
          <a:bodyPr wrap="square" rtlCol="0">
            <a:spAutoFit/>
          </a:bodyPr>
          <a:lstStyle/>
          <a:p>
            <a:r>
              <a:rPr lang="en-US" b="1" dirty="0">
                <a:solidFill>
                  <a:schemeClr val="accent2">
                    <a:lumMod val="75000"/>
                  </a:schemeClr>
                </a:solidFill>
              </a:rPr>
              <a:t>Yes</a:t>
            </a:r>
          </a:p>
        </p:txBody>
      </p:sp>
      <p:sp>
        <p:nvSpPr>
          <p:cNvPr id="34" name="TextBox 33"/>
          <p:cNvSpPr txBox="1"/>
          <p:nvPr/>
        </p:nvSpPr>
        <p:spPr>
          <a:xfrm rot="19642823">
            <a:off x="2019229" y="1599299"/>
            <a:ext cx="685800" cy="369332"/>
          </a:xfrm>
          <a:prstGeom prst="rect">
            <a:avLst/>
          </a:prstGeom>
          <a:noFill/>
        </p:spPr>
        <p:txBody>
          <a:bodyPr wrap="square" rtlCol="0">
            <a:spAutoFit/>
          </a:bodyPr>
          <a:lstStyle/>
          <a:p>
            <a:r>
              <a:rPr lang="en-US" b="1" dirty="0">
                <a:solidFill>
                  <a:schemeClr val="accent2">
                    <a:lumMod val="75000"/>
                  </a:schemeClr>
                </a:solidFill>
              </a:rPr>
              <a:t>Yes</a:t>
            </a:r>
          </a:p>
        </p:txBody>
      </p:sp>
      <p:sp>
        <p:nvSpPr>
          <p:cNvPr id="35" name="TextBox 34"/>
          <p:cNvSpPr txBox="1"/>
          <p:nvPr/>
        </p:nvSpPr>
        <p:spPr>
          <a:xfrm rot="20036310">
            <a:off x="4779211" y="4408756"/>
            <a:ext cx="685800" cy="369332"/>
          </a:xfrm>
          <a:prstGeom prst="rect">
            <a:avLst/>
          </a:prstGeom>
          <a:noFill/>
        </p:spPr>
        <p:txBody>
          <a:bodyPr wrap="square" rtlCol="0">
            <a:spAutoFit/>
          </a:bodyPr>
          <a:lstStyle/>
          <a:p>
            <a:r>
              <a:rPr lang="en-US" b="1" dirty="0">
                <a:solidFill>
                  <a:schemeClr val="accent2">
                    <a:lumMod val="75000"/>
                  </a:schemeClr>
                </a:solidFill>
              </a:rPr>
              <a:t>Yes</a:t>
            </a:r>
          </a:p>
        </p:txBody>
      </p:sp>
      <p:cxnSp>
        <p:nvCxnSpPr>
          <p:cNvPr id="40" name="Straight Arrow Connector 39"/>
          <p:cNvCxnSpPr>
            <a:stCxn id="6" idx="4"/>
            <a:endCxn id="7" idx="0"/>
          </p:cNvCxnSpPr>
          <p:nvPr/>
        </p:nvCxnSpPr>
        <p:spPr>
          <a:xfrm>
            <a:off x="1828800" y="4263105"/>
            <a:ext cx="0" cy="85455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8" idx="0"/>
          </p:cNvCxnSpPr>
          <p:nvPr/>
        </p:nvCxnSpPr>
        <p:spPr>
          <a:xfrm flipH="1">
            <a:off x="4086461" y="4142040"/>
            <a:ext cx="2276239" cy="1115760"/>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882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III-A examples</a:t>
            </a:r>
          </a:p>
        </p:txBody>
      </p:sp>
      <p:sp>
        <p:nvSpPr>
          <p:cNvPr id="11" name="TextBox 10"/>
          <p:cNvSpPr txBox="1"/>
          <p:nvPr/>
        </p:nvSpPr>
        <p:spPr>
          <a:xfrm>
            <a:off x="381000" y="1447800"/>
            <a:ext cx="2971800" cy="3785652"/>
          </a:xfrm>
          <a:prstGeom prst="rect">
            <a:avLst/>
          </a:prstGeom>
          <a:noFill/>
        </p:spPr>
        <p:txBody>
          <a:bodyPr wrap="square" rtlCol="0">
            <a:spAutoFit/>
          </a:bodyPr>
          <a:lstStyle/>
          <a:p>
            <a:r>
              <a:rPr lang="en-US" sz="2000" dirty="0">
                <a:solidFill>
                  <a:schemeClr val="accent2">
                    <a:lumMod val="50000"/>
                  </a:schemeClr>
                </a:solidFill>
              </a:rPr>
              <a:t>Anvik River</a:t>
            </a:r>
          </a:p>
          <a:p>
            <a:r>
              <a:rPr lang="en-US" sz="2000" dirty="0">
                <a:solidFill>
                  <a:schemeClr val="accent2">
                    <a:lumMod val="50000"/>
                  </a:schemeClr>
                </a:solidFill>
              </a:rPr>
              <a:t>Birch Cree</a:t>
            </a:r>
          </a:p>
          <a:p>
            <a:r>
              <a:rPr lang="en-US" sz="2000" dirty="0">
                <a:solidFill>
                  <a:schemeClr val="accent2">
                    <a:lumMod val="50000"/>
                  </a:schemeClr>
                </a:solidFill>
              </a:rPr>
              <a:t>Birch Lake</a:t>
            </a:r>
          </a:p>
          <a:p>
            <a:r>
              <a:rPr lang="en-US" sz="2000" dirty="0" err="1">
                <a:solidFill>
                  <a:schemeClr val="accent2">
                    <a:lumMod val="50000"/>
                  </a:schemeClr>
                </a:solidFill>
              </a:rPr>
              <a:t>Chatanika</a:t>
            </a:r>
            <a:r>
              <a:rPr lang="en-US" sz="2000" dirty="0">
                <a:solidFill>
                  <a:schemeClr val="accent2">
                    <a:lumMod val="50000"/>
                  </a:schemeClr>
                </a:solidFill>
              </a:rPr>
              <a:t> River</a:t>
            </a:r>
          </a:p>
          <a:p>
            <a:r>
              <a:rPr lang="en-US" sz="2000" dirty="0">
                <a:solidFill>
                  <a:schemeClr val="accent2">
                    <a:lumMod val="50000"/>
                  </a:schemeClr>
                </a:solidFill>
              </a:rPr>
              <a:t>Chena River</a:t>
            </a:r>
          </a:p>
          <a:p>
            <a:r>
              <a:rPr lang="en-US" sz="2000" dirty="0">
                <a:solidFill>
                  <a:schemeClr val="accent2">
                    <a:lumMod val="50000"/>
                  </a:schemeClr>
                </a:solidFill>
              </a:rPr>
              <a:t>Deadman Lake</a:t>
            </a:r>
          </a:p>
          <a:p>
            <a:r>
              <a:rPr lang="en-US" sz="2000" dirty="0">
                <a:solidFill>
                  <a:schemeClr val="accent2">
                    <a:lumMod val="50000"/>
                  </a:schemeClr>
                </a:solidFill>
              </a:rPr>
              <a:t>Delta Clearwater R.</a:t>
            </a:r>
          </a:p>
          <a:p>
            <a:r>
              <a:rPr lang="en-US" sz="2000" dirty="0">
                <a:solidFill>
                  <a:schemeClr val="accent2">
                    <a:lumMod val="50000"/>
                  </a:schemeClr>
                </a:solidFill>
              </a:rPr>
              <a:t>Faith Creek</a:t>
            </a:r>
          </a:p>
          <a:p>
            <a:r>
              <a:rPr lang="en-US" sz="2000" dirty="0" err="1">
                <a:solidFill>
                  <a:schemeClr val="accent2">
                    <a:lumMod val="50000"/>
                  </a:schemeClr>
                </a:solidFill>
              </a:rPr>
              <a:t>Fivemile</a:t>
            </a:r>
            <a:r>
              <a:rPr lang="en-US" sz="2000" dirty="0">
                <a:solidFill>
                  <a:schemeClr val="accent2">
                    <a:lumMod val="50000"/>
                  </a:schemeClr>
                </a:solidFill>
              </a:rPr>
              <a:t> Clearwater R.</a:t>
            </a:r>
          </a:p>
          <a:p>
            <a:r>
              <a:rPr lang="en-US" sz="2000" dirty="0">
                <a:solidFill>
                  <a:schemeClr val="accent2">
                    <a:lumMod val="50000"/>
                  </a:schemeClr>
                </a:solidFill>
              </a:rPr>
              <a:t>George Lake</a:t>
            </a:r>
          </a:p>
          <a:p>
            <a:r>
              <a:rPr lang="en-US" sz="2000" dirty="0">
                <a:solidFill>
                  <a:schemeClr val="accent2">
                    <a:lumMod val="50000"/>
                  </a:schemeClr>
                </a:solidFill>
              </a:rPr>
              <a:t>Glacier Creek </a:t>
            </a:r>
          </a:p>
          <a:p>
            <a:r>
              <a:rPr lang="en-US" sz="2000" dirty="0">
                <a:solidFill>
                  <a:schemeClr val="accent2">
                    <a:lumMod val="50000"/>
                  </a:schemeClr>
                </a:solidFill>
              </a:rPr>
              <a:t>Goldstream Creek</a:t>
            </a:r>
          </a:p>
        </p:txBody>
      </p:sp>
      <p:sp>
        <p:nvSpPr>
          <p:cNvPr id="12" name="TextBox 11"/>
          <p:cNvSpPr txBox="1"/>
          <p:nvPr/>
        </p:nvSpPr>
        <p:spPr>
          <a:xfrm>
            <a:off x="3504570" y="1429537"/>
            <a:ext cx="2590800" cy="3170099"/>
          </a:xfrm>
          <a:prstGeom prst="rect">
            <a:avLst/>
          </a:prstGeom>
          <a:noFill/>
        </p:spPr>
        <p:txBody>
          <a:bodyPr wrap="square" rtlCol="0">
            <a:spAutoFit/>
          </a:bodyPr>
          <a:lstStyle/>
          <a:p>
            <a:r>
              <a:rPr lang="en-US" sz="2000" dirty="0" err="1">
                <a:solidFill>
                  <a:schemeClr val="accent2">
                    <a:lumMod val="50000"/>
                  </a:schemeClr>
                </a:solidFill>
              </a:rPr>
              <a:t>Goodpaster</a:t>
            </a:r>
            <a:r>
              <a:rPr lang="en-US" sz="2000" dirty="0">
                <a:solidFill>
                  <a:schemeClr val="accent2">
                    <a:lumMod val="50000"/>
                  </a:schemeClr>
                </a:solidFill>
              </a:rPr>
              <a:t> River</a:t>
            </a:r>
          </a:p>
          <a:p>
            <a:r>
              <a:rPr lang="en-US" sz="2000" dirty="0">
                <a:solidFill>
                  <a:schemeClr val="accent2">
                    <a:lumMod val="50000"/>
                  </a:schemeClr>
                </a:solidFill>
              </a:rPr>
              <a:t>Harding Lake</a:t>
            </a:r>
          </a:p>
          <a:p>
            <a:r>
              <a:rPr lang="en-US" sz="2000" dirty="0">
                <a:solidFill>
                  <a:schemeClr val="accent2">
                    <a:lumMod val="50000"/>
                  </a:schemeClr>
                </a:solidFill>
              </a:rPr>
              <a:t>Healy Lake</a:t>
            </a:r>
          </a:p>
          <a:p>
            <a:r>
              <a:rPr lang="en-US" sz="2000" dirty="0">
                <a:solidFill>
                  <a:schemeClr val="accent2">
                    <a:lumMod val="50000"/>
                  </a:schemeClr>
                </a:solidFill>
              </a:rPr>
              <a:t>Hess Creek</a:t>
            </a:r>
          </a:p>
          <a:p>
            <a:r>
              <a:rPr lang="en-US" sz="2000" dirty="0">
                <a:solidFill>
                  <a:schemeClr val="accent2">
                    <a:lumMod val="50000"/>
                  </a:schemeClr>
                </a:solidFill>
              </a:rPr>
              <a:t>Jim River</a:t>
            </a:r>
          </a:p>
          <a:p>
            <a:r>
              <a:rPr lang="en-US" sz="2000" dirty="0">
                <a:solidFill>
                  <a:schemeClr val="accent2">
                    <a:lumMod val="50000"/>
                  </a:schemeClr>
                </a:solidFill>
              </a:rPr>
              <a:t>Julius Creek</a:t>
            </a:r>
          </a:p>
          <a:p>
            <a:r>
              <a:rPr lang="en-US" sz="2000" dirty="0" err="1">
                <a:solidFill>
                  <a:schemeClr val="accent2">
                    <a:lumMod val="50000"/>
                  </a:schemeClr>
                </a:solidFill>
              </a:rPr>
              <a:t>Kateel</a:t>
            </a:r>
            <a:r>
              <a:rPr lang="en-US" sz="2000" dirty="0">
                <a:solidFill>
                  <a:schemeClr val="accent2">
                    <a:lumMod val="50000"/>
                  </a:schemeClr>
                </a:solidFill>
              </a:rPr>
              <a:t> River</a:t>
            </a:r>
          </a:p>
          <a:p>
            <a:r>
              <a:rPr lang="en-US" sz="2000" dirty="0">
                <a:solidFill>
                  <a:schemeClr val="accent2">
                    <a:lumMod val="50000"/>
                  </a:schemeClr>
                </a:solidFill>
              </a:rPr>
              <a:t>Koyukuk River</a:t>
            </a:r>
          </a:p>
          <a:p>
            <a:r>
              <a:rPr lang="en-US" sz="2000" dirty="0">
                <a:solidFill>
                  <a:schemeClr val="accent2">
                    <a:lumMod val="50000"/>
                  </a:schemeClr>
                </a:solidFill>
              </a:rPr>
              <a:t>Lignite Creek</a:t>
            </a:r>
          </a:p>
          <a:p>
            <a:r>
              <a:rPr lang="en-US" sz="2000" dirty="0">
                <a:solidFill>
                  <a:schemeClr val="accent2">
                    <a:lumMod val="50000"/>
                  </a:schemeClr>
                </a:solidFill>
              </a:rPr>
              <a:t>Long Creek</a:t>
            </a:r>
          </a:p>
        </p:txBody>
      </p:sp>
      <p:sp>
        <p:nvSpPr>
          <p:cNvPr id="13" name="TextBox 12"/>
          <p:cNvSpPr txBox="1"/>
          <p:nvPr/>
        </p:nvSpPr>
        <p:spPr>
          <a:xfrm>
            <a:off x="5715000" y="1676400"/>
            <a:ext cx="2133600" cy="369332"/>
          </a:xfrm>
          <a:prstGeom prst="rect">
            <a:avLst/>
          </a:prstGeom>
          <a:noFill/>
        </p:spPr>
        <p:txBody>
          <a:bodyPr wrap="square" rtlCol="0">
            <a:spAutoFit/>
          </a:bodyPr>
          <a:lstStyle/>
          <a:p>
            <a:endParaRPr lang="en-US" dirty="0"/>
          </a:p>
        </p:txBody>
      </p:sp>
      <p:sp>
        <p:nvSpPr>
          <p:cNvPr id="14" name="TextBox 13"/>
          <p:cNvSpPr txBox="1"/>
          <p:nvPr/>
        </p:nvSpPr>
        <p:spPr>
          <a:xfrm>
            <a:off x="6400800" y="1447800"/>
            <a:ext cx="2286000" cy="3785652"/>
          </a:xfrm>
          <a:prstGeom prst="rect">
            <a:avLst/>
          </a:prstGeom>
          <a:noFill/>
        </p:spPr>
        <p:txBody>
          <a:bodyPr wrap="square" rtlCol="0">
            <a:spAutoFit/>
          </a:bodyPr>
          <a:lstStyle/>
          <a:p>
            <a:r>
              <a:rPr lang="en-US" sz="2000" dirty="0">
                <a:solidFill>
                  <a:schemeClr val="accent2">
                    <a:lumMod val="50000"/>
                  </a:schemeClr>
                </a:solidFill>
              </a:rPr>
              <a:t>Medicine Lake  Otter Creek</a:t>
            </a:r>
          </a:p>
          <a:p>
            <a:r>
              <a:rPr lang="en-US" sz="2000" dirty="0" err="1">
                <a:solidFill>
                  <a:schemeClr val="accent2">
                    <a:lumMod val="50000"/>
                  </a:schemeClr>
                </a:solidFill>
              </a:rPr>
              <a:t>Piledriver</a:t>
            </a:r>
            <a:r>
              <a:rPr lang="en-US" sz="2000" dirty="0">
                <a:solidFill>
                  <a:schemeClr val="accent2">
                    <a:lumMod val="50000"/>
                  </a:schemeClr>
                </a:solidFill>
              </a:rPr>
              <a:t> Slough</a:t>
            </a:r>
          </a:p>
          <a:p>
            <a:r>
              <a:rPr lang="en-US" sz="2000" dirty="0">
                <a:solidFill>
                  <a:schemeClr val="accent2">
                    <a:lumMod val="50000"/>
                  </a:schemeClr>
                </a:solidFill>
              </a:rPr>
              <a:t>Porcupine River</a:t>
            </a:r>
          </a:p>
          <a:p>
            <a:r>
              <a:rPr lang="en-US" sz="2000" dirty="0">
                <a:solidFill>
                  <a:schemeClr val="accent2">
                    <a:lumMod val="50000"/>
                  </a:schemeClr>
                </a:solidFill>
              </a:rPr>
              <a:t>Quartz Lake</a:t>
            </a:r>
          </a:p>
          <a:p>
            <a:r>
              <a:rPr lang="en-US" sz="2000" dirty="0">
                <a:solidFill>
                  <a:schemeClr val="accent2">
                    <a:lumMod val="50000"/>
                  </a:schemeClr>
                </a:solidFill>
              </a:rPr>
              <a:t>Richardson Clearwater River </a:t>
            </a:r>
          </a:p>
          <a:p>
            <a:r>
              <a:rPr lang="en-US" sz="2000" dirty="0">
                <a:solidFill>
                  <a:schemeClr val="accent2">
                    <a:lumMod val="50000"/>
                  </a:schemeClr>
                </a:solidFill>
              </a:rPr>
              <a:t>Salcha River</a:t>
            </a:r>
          </a:p>
          <a:p>
            <a:r>
              <a:rPr lang="en-US" sz="2000" dirty="0">
                <a:solidFill>
                  <a:schemeClr val="accent2">
                    <a:lumMod val="50000"/>
                  </a:schemeClr>
                </a:solidFill>
              </a:rPr>
              <a:t>Shaw Creek</a:t>
            </a:r>
          </a:p>
          <a:p>
            <a:r>
              <a:rPr lang="en-US" sz="2000" dirty="0" err="1">
                <a:solidFill>
                  <a:schemeClr val="accent2">
                    <a:lumMod val="50000"/>
                  </a:schemeClr>
                </a:solidFill>
              </a:rPr>
              <a:t>Tolovana</a:t>
            </a:r>
            <a:r>
              <a:rPr lang="en-US" sz="2000" dirty="0">
                <a:solidFill>
                  <a:schemeClr val="accent2">
                    <a:lumMod val="50000"/>
                  </a:schemeClr>
                </a:solidFill>
              </a:rPr>
              <a:t> River</a:t>
            </a:r>
          </a:p>
          <a:p>
            <a:r>
              <a:rPr lang="en-US" sz="2000" dirty="0">
                <a:solidFill>
                  <a:schemeClr val="accent2">
                    <a:lumMod val="50000"/>
                  </a:schemeClr>
                </a:solidFill>
              </a:rPr>
              <a:t>Volkmar Lake</a:t>
            </a:r>
          </a:p>
          <a:p>
            <a:endParaRPr lang="en-US" sz="2000" dirty="0">
              <a:solidFill>
                <a:schemeClr val="accent2">
                  <a:lumMod val="50000"/>
                </a:schemeClr>
              </a:solidFill>
            </a:endParaRPr>
          </a:p>
        </p:txBody>
      </p:sp>
    </p:spTree>
    <p:extLst>
      <p:ext uri="{BB962C8B-B14F-4D97-AF65-F5344CB8AC3E}">
        <p14:creationId xmlns:p14="http://schemas.microsoft.com/office/powerpoint/2010/main" val="2739020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Type III-A:  Ex. backwater sloughs</a:t>
            </a:r>
          </a:p>
        </p:txBody>
      </p:sp>
      <p:sp>
        <p:nvSpPr>
          <p:cNvPr id="2" name="Content Placeholder 1"/>
          <p:cNvSpPr>
            <a:spLocks noGrp="1"/>
          </p:cNvSpPr>
          <p:nvPr>
            <p:ph idx="1"/>
          </p:nvPr>
        </p:nvSpPr>
        <p:spPr/>
        <p:txBody>
          <a:bodyPr/>
          <a:lstStyle/>
          <a:p>
            <a:r>
              <a:rPr lang="en-US" dirty="0" err="1"/>
              <a:t>Totchaket</a:t>
            </a:r>
            <a:r>
              <a:rPr lang="en-US" dirty="0"/>
              <a:t> Slough</a:t>
            </a:r>
          </a:p>
          <a:p>
            <a:r>
              <a:rPr lang="en-US" dirty="0"/>
              <a:t>Unnamed sloughs in the Chena system</a:t>
            </a:r>
          </a:p>
          <a:p>
            <a:r>
              <a:rPr lang="en-US" dirty="0"/>
              <a:t>Many unnamed backwaters along the Tanana River      </a:t>
            </a:r>
          </a:p>
          <a:p>
            <a:endParaRPr lang="en-US" dirty="0"/>
          </a:p>
        </p:txBody>
      </p:sp>
    </p:spTree>
    <p:extLst>
      <p:ext uri="{BB962C8B-B14F-4D97-AF65-F5344CB8AC3E}">
        <p14:creationId xmlns:p14="http://schemas.microsoft.com/office/powerpoint/2010/main" val="3875996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962400" cy="4525963"/>
          </a:xfrm>
        </p:spPr>
        <p:txBody>
          <a:bodyPr>
            <a:normAutofit/>
          </a:bodyPr>
          <a:lstStyle/>
          <a:p>
            <a:r>
              <a:rPr lang="en-US" dirty="0" err="1"/>
              <a:t>Chisana</a:t>
            </a:r>
            <a:r>
              <a:rPr lang="en-US" dirty="0"/>
              <a:t> River</a:t>
            </a:r>
          </a:p>
          <a:p>
            <a:r>
              <a:rPr lang="en-US" dirty="0"/>
              <a:t>Kuskokwim River</a:t>
            </a:r>
          </a:p>
          <a:p>
            <a:r>
              <a:rPr lang="en-US" dirty="0"/>
              <a:t>Nenana River</a:t>
            </a:r>
          </a:p>
          <a:p>
            <a:r>
              <a:rPr lang="en-US" dirty="0"/>
              <a:t>Phelan Creek</a:t>
            </a:r>
          </a:p>
          <a:p>
            <a:r>
              <a:rPr lang="en-US" dirty="0" err="1"/>
              <a:t>Salchaket</a:t>
            </a:r>
            <a:r>
              <a:rPr lang="en-US" dirty="0"/>
              <a:t> Slough</a:t>
            </a:r>
          </a:p>
          <a:p>
            <a:r>
              <a:rPr lang="en-US" dirty="0"/>
              <a:t>17-Mile Slough (Nenana)</a:t>
            </a:r>
          </a:p>
          <a:p>
            <a:r>
              <a:rPr lang="en-US" dirty="0"/>
              <a:t>Soldier Slough</a:t>
            </a:r>
          </a:p>
          <a:p>
            <a:endParaRPr lang="en-US" dirty="0"/>
          </a:p>
          <a:p>
            <a:pPr marL="109728" indent="0">
              <a:buNone/>
            </a:pPr>
            <a:endParaRPr lang="en-US" dirty="0"/>
          </a:p>
        </p:txBody>
      </p:sp>
      <p:sp>
        <p:nvSpPr>
          <p:cNvPr id="3" name="Title 2"/>
          <p:cNvSpPr>
            <a:spLocks noGrp="1"/>
          </p:cNvSpPr>
          <p:nvPr>
            <p:ph type="title"/>
          </p:nvPr>
        </p:nvSpPr>
        <p:spPr/>
        <p:txBody>
          <a:bodyPr/>
          <a:lstStyle/>
          <a:p>
            <a:r>
              <a:rPr lang="en-US" dirty="0"/>
              <a:t>Type III-B examples</a:t>
            </a:r>
          </a:p>
        </p:txBody>
      </p:sp>
      <p:sp>
        <p:nvSpPr>
          <p:cNvPr id="4" name="Content Placeholder 1"/>
          <p:cNvSpPr txBox="1">
            <a:spLocks/>
          </p:cNvSpPr>
          <p:nvPr/>
        </p:nvSpPr>
        <p:spPr>
          <a:xfrm>
            <a:off x="4724400" y="1447800"/>
            <a:ext cx="39624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Swan Neck Slough</a:t>
            </a:r>
          </a:p>
          <a:p>
            <a:r>
              <a:rPr lang="en-US" dirty="0"/>
              <a:t>Tanana River</a:t>
            </a:r>
          </a:p>
          <a:p>
            <a:r>
              <a:rPr lang="en-US" dirty="0"/>
              <a:t>Teklanika River</a:t>
            </a:r>
          </a:p>
          <a:p>
            <a:r>
              <a:rPr lang="en-US" dirty="0"/>
              <a:t>Tok River</a:t>
            </a:r>
          </a:p>
          <a:p>
            <a:r>
              <a:rPr lang="en-US" dirty="0"/>
              <a:t>Toklat River </a:t>
            </a:r>
          </a:p>
          <a:p>
            <a:r>
              <a:rPr lang="en-US" dirty="0"/>
              <a:t>Wood River</a:t>
            </a:r>
          </a:p>
          <a:p>
            <a:r>
              <a:rPr lang="en-US" dirty="0"/>
              <a:t>Yukon River  </a:t>
            </a:r>
          </a:p>
          <a:p>
            <a:pPr marL="109728" indent="0">
              <a:buFont typeface="Wingdings 3"/>
              <a:buNone/>
            </a:pPr>
            <a:endParaRPr lang="en-US" dirty="0"/>
          </a:p>
        </p:txBody>
      </p:sp>
    </p:spTree>
    <p:extLst>
      <p:ext uri="{BB962C8B-B14F-4D97-AF65-F5344CB8AC3E}">
        <p14:creationId xmlns:p14="http://schemas.microsoft.com/office/powerpoint/2010/main" val="221922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fontScale="92500" lnSpcReduction="10000"/>
          </a:bodyPr>
          <a:lstStyle/>
          <a:p>
            <a:r>
              <a:rPr lang="en-US" dirty="0"/>
              <a:t>short‑ and long‑term source of large woody debris </a:t>
            </a:r>
          </a:p>
          <a:p>
            <a:r>
              <a:rPr lang="en-US" dirty="0"/>
              <a:t>stream bank stability </a:t>
            </a:r>
          </a:p>
          <a:p>
            <a:r>
              <a:rPr lang="en-US" dirty="0"/>
              <a:t>channel morphology </a:t>
            </a:r>
          </a:p>
          <a:p>
            <a:r>
              <a:rPr lang="en-US" dirty="0"/>
              <a:t>water temperatures </a:t>
            </a:r>
          </a:p>
          <a:p>
            <a:r>
              <a:rPr lang="en-US" dirty="0"/>
              <a:t>stream flows </a:t>
            </a:r>
          </a:p>
          <a:p>
            <a:r>
              <a:rPr lang="en-US" dirty="0"/>
              <a:t>water quality </a:t>
            </a:r>
          </a:p>
          <a:p>
            <a:r>
              <a:rPr lang="en-US" dirty="0"/>
              <a:t>adequate nutrient cycling</a:t>
            </a:r>
          </a:p>
          <a:p>
            <a:r>
              <a:rPr lang="en-US" dirty="0"/>
              <a:t>food sources </a:t>
            </a:r>
          </a:p>
          <a:p>
            <a:r>
              <a:rPr lang="en-US" dirty="0"/>
              <a:t>clean spawning gravels </a:t>
            </a:r>
          </a:p>
          <a:p>
            <a:r>
              <a:rPr lang="en-US" dirty="0"/>
              <a:t>sunlight</a:t>
            </a:r>
            <a:endParaRPr lang="en-US" sz="2200" dirty="0"/>
          </a:p>
          <a:p>
            <a:pPr marL="109728" indent="0">
              <a:buNone/>
            </a:pPr>
            <a:endParaRPr lang="en-US" sz="2200" dirty="0"/>
          </a:p>
          <a:p>
            <a:pPr marL="109728" indent="0">
              <a:buNone/>
            </a:pPr>
            <a:r>
              <a:rPr lang="en-US" sz="2200" dirty="0"/>
              <a:t>					</a:t>
            </a:r>
            <a:r>
              <a:rPr lang="en-US" sz="2200" dirty="0">
                <a:solidFill>
                  <a:schemeClr val="bg2">
                    <a:lumMod val="50000"/>
                  </a:schemeClr>
                </a:solidFill>
              </a:rPr>
              <a:t>        AS 41.17.115(a) </a:t>
            </a:r>
            <a:r>
              <a:rPr lang="en-US" dirty="0"/>
              <a:t>	</a:t>
            </a:r>
          </a:p>
        </p:txBody>
      </p:sp>
      <p:sp>
        <p:nvSpPr>
          <p:cNvPr id="3" name="Title 2"/>
          <p:cNvSpPr>
            <a:spLocks noGrp="1"/>
          </p:cNvSpPr>
          <p:nvPr>
            <p:ph type="title"/>
          </p:nvPr>
        </p:nvSpPr>
        <p:spPr/>
        <p:txBody>
          <a:bodyPr/>
          <a:lstStyle/>
          <a:p>
            <a:r>
              <a:rPr lang="en-US" dirty="0">
                <a:solidFill>
                  <a:schemeClr val="accent1">
                    <a:lumMod val="75000"/>
                  </a:schemeClr>
                </a:solidFill>
              </a:rPr>
              <a:t>Fish Habitat Factors</a:t>
            </a:r>
          </a:p>
        </p:txBody>
      </p:sp>
    </p:spTree>
    <p:extLst>
      <p:ext uri="{BB962C8B-B14F-4D97-AF65-F5344CB8AC3E}">
        <p14:creationId xmlns:p14="http://schemas.microsoft.com/office/powerpoint/2010/main" val="52769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81138"/>
            <a:ext cx="8229600" cy="5148262"/>
          </a:xfrm>
        </p:spPr>
        <p:txBody>
          <a:bodyPr>
            <a:normAutofit/>
          </a:bodyPr>
          <a:lstStyle/>
          <a:p>
            <a:endParaRPr lang="en-US" sz="2000" dirty="0">
              <a:solidFill>
                <a:schemeClr val="bg2">
                  <a:lumMod val="50000"/>
                </a:schemeClr>
              </a:solidFill>
            </a:endParaRPr>
          </a:p>
          <a:p>
            <a:endParaRPr lang="en-US" sz="2000" dirty="0">
              <a:solidFill>
                <a:schemeClr val="bg2">
                  <a:lumMod val="50000"/>
                </a:schemeClr>
              </a:solidFill>
            </a:endParaRPr>
          </a:p>
          <a:p>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r>
              <a:rPr lang="en-US" sz="2000" dirty="0">
                <a:solidFill>
                  <a:schemeClr val="bg2">
                    <a:lumMod val="50000"/>
                  </a:schemeClr>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8610600" cy="6553200"/>
          </a:xfrm>
          <a:prstGeom prst="rect">
            <a:avLst/>
          </a:prstGeom>
        </p:spPr>
      </p:pic>
    </p:spTree>
    <p:extLst>
      <p:ext uri="{BB962C8B-B14F-4D97-AF65-F5344CB8AC3E}">
        <p14:creationId xmlns:p14="http://schemas.microsoft.com/office/powerpoint/2010/main" val="163055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b="1" dirty="0"/>
              <a:t>On private land:  </a:t>
            </a:r>
            <a:r>
              <a:rPr lang="en-US" dirty="0"/>
              <a:t>the areas subject to riparian protection standards in </a:t>
            </a:r>
            <a:r>
              <a:rPr lang="en-US" sz="2400" dirty="0">
                <a:solidFill>
                  <a:schemeClr val="accent1">
                    <a:lumMod val="75000"/>
                  </a:schemeClr>
                </a:solidFill>
              </a:rPr>
              <a:t>AS 41.17.116(c)</a:t>
            </a:r>
          </a:p>
          <a:p>
            <a:r>
              <a:rPr lang="en-US" b="1" dirty="0"/>
              <a:t>On state and other public land:  </a:t>
            </a:r>
            <a:r>
              <a:rPr lang="en-US" dirty="0"/>
              <a:t>the area 100’ from the shore or bank of an anadromous or high value resident fish water body </a:t>
            </a:r>
            <a:r>
              <a:rPr lang="en-US" sz="2400" dirty="0">
                <a:solidFill>
                  <a:schemeClr val="accent1">
                    <a:lumMod val="75000"/>
                  </a:schemeClr>
                </a:solidFill>
              </a:rPr>
              <a:t>(AS 41.17.118(a)(3)</a:t>
            </a: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r>
              <a:rPr lang="en-US" sz="2000" dirty="0">
                <a:solidFill>
                  <a:schemeClr val="bg2">
                    <a:lumMod val="50000"/>
                  </a:schemeClr>
                </a:solidFill>
              </a:rPr>
              <a:t>						</a:t>
            </a: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r>
              <a:rPr lang="en-US" sz="2000" dirty="0">
                <a:solidFill>
                  <a:schemeClr val="bg2">
                    <a:lumMod val="50000"/>
                  </a:schemeClr>
                </a:solidFill>
              </a:rPr>
              <a:t>					</a:t>
            </a:r>
            <a:r>
              <a:rPr lang="en-US" sz="2200" dirty="0">
                <a:solidFill>
                  <a:schemeClr val="bg2">
                    <a:lumMod val="50000"/>
                  </a:schemeClr>
                </a:solidFill>
              </a:rPr>
              <a:t>AS 41.17.950 (23)(A),(C)</a:t>
            </a:r>
            <a:endParaRPr lang="en-US" sz="2200" dirty="0"/>
          </a:p>
        </p:txBody>
      </p:sp>
      <p:sp>
        <p:nvSpPr>
          <p:cNvPr id="3" name="Title 2"/>
          <p:cNvSpPr>
            <a:spLocks noGrp="1"/>
          </p:cNvSpPr>
          <p:nvPr>
            <p:ph type="title"/>
          </p:nvPr>
        </p:nvSpPr>
        <p:spPr>
          <a:xfrm>
            <a:off x="304800" y="274638"/>
            <a:ext cx="8534400" cy="1143000"/>
          </a:xfrm>
        </p:spPr>
        <p:txBody>
          <a:bodyPr>
            <a:normAutofit fontScale="90000"/>
          </a:bodyPr>
          <a:lstStyle/>
          <a:p>
            <a:r>
              <a:rPr lang="en-US" dirty="0">
                <a:solidFill>
                  <a:schemeClr val="accent1">
                    <a:lumMod val="75000"/>
                  </a:schemeClr>
                </a:solidFill>
              </a:rPr>
              <a:t>Definition: Riparian area - Region III</a:t>
            </a:r>
          </a:p>
        </p:txBody>
      </p:sp>
    </p:spTree>
    <p:extLst>
      <p:ext uri="{BB962C8B-B14F-4D97-AF65-F5344CB8AC3E}">
        <p14:creationId xmlns:p14="http://schemas.microsoft.com/office/powerpoint/2010/main" val="268641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227426E-645D-43B8-8967-D8CBC1C421D9}"/>
              </a:ext>
            </a:extLst>
          </p:cNvPr>
          <p:cNvSpPr/>
          <p:nvPr/>
        </p:nvSpPr>
        <p:spPr>
          <a:xfrm>
            <a:off x="2872272" y="5102524"/>
            <a:ext cx="4905124" cy="476093"/>
          </a:xfrm>
          <a:custGeom>
            <a:avLst/>
            <a:gdLst>
              <a:gd name="connsiteX0" fmla="*/ 0 w 5939822"/>
              <a:gd name="connsiteY0" fmla="*/ 158698 h 823716"/>
              <a:gd name="connsiteX1" fmla="*/ 37785 w 5939822"/>
              <a:gd name="connsiteY1" fmla="*/ 173812 h 823716"/>
              <a:gd name="connsiteX2" fmla="*/ 60456 w 5939822"/>
              <a:gd name="connsiteY2" fmla="*/ 181369 h 823716"/>
              <a:gd name="connsiteX3" fmla="*/ 105798 w 5939822"/>
              <a:gd name="connsiteY3" fmla="*/ 211597 h 823716"/>
              <a:gd name="connsiteX4" fmla="*/ 120913 w 5939822"/>
              <a:gd name="connsiteY4" fmla="*/ 226711 h 823716"/>
              <a:gd name="connsiteX5" fmla="*/ 385408 w 5939822"/>
              <a:gd name="connsiteY5" fmla="*/ 249382 h 823716"/>
              <a:gd name="connsiteX6" fmla="*/ 408079 w 5939822"/>
              <a:gd name="connsiteY6" fmla="*/ 256939 h 823716"/>
              <a:gd name="connsiteX7" fmla="*/ 483650 w 5939822"/>
              <a:gd name="connsiteY7" fmla="*/ 264496 h 823716"/>
              <a:gd name="connsiteX8" fmla="*/ 513878 w 5939822"/>
              <a:gd name="connsiteY8" fmla="*/ 279610 h 823716"/>
              <a:gd name="connsiteX9" fmla="*/ 559220 w 5939822"/>
              <a:gd name="connsiteY9" fmla="*/ 287167 h 823716"/>
              <a:gd name="connsiteX10" fmla="*/ 581891 w 5939822"/>
              <a:gd name="connsiteY10" fmla="*/ 294724 h 823716"/>
              <a:gd name="connsiteX11" fmla="*/ 612119 w 5939822"/>
              <a:gd name="connsiteY11" fmla="*/ 302281 h 823716"/>
              <a:gd name="connsiteX12" fmla="*/ 657461 w 5939822"/>
              <a:gd name="connsiteY12" fmla="*/ 317395 h 823716"/>
              <a:gd name="connsiteX13" fmla="*/ 680132 w 5939822"/>
              <a:gd name="connsiteY13" fmla="*/ 332509 h 823716"/>
              <a:gd name="connsiteX14" fmla="*/ 725474 w 5939822"/>
              <a:gd name="connsiteY14" fmla="*/ 340066 h 823716"/>
              <a:gd name="connsiteX15" fmla="*/ 770817 w 5939822"/>
              <a:gd name="connsiteY15" fmla="*/ 362738 h 823716"/>
              <a:gd name="connsiteX16" fmla="*/ 793488 w 5939822"/>
              <a:gd name="connsiteY16" fmla="*/ 377852 h 823716"/>
              <a:gd name="connsiteX17" fmla="*/ 838830 w 5939822"/>
              <a:gd name="connsiteY17" fmla="*/ 392966 h 823716"/>
              <a:gd name="connsiteX18" fmla="*/ 861501 w 5939822"/>
              <a:gd name="connsiteY18" fmla="*/ 400523 h 823716"/>
              <a:gd name="connsiteX19" fmla="*/ 899286 w 5939822"/>
              <a:gd name="connsiteY19" fmla="*/ 408080 h 823716"/>
              <a:gd name="connsiteX20" fmla="*/ 967299 w 5939822"/>
              <a:gd name="connsiteY20" fmla="*/ 423194 h 823716"/>
              <a:gd name="connsiteX21" fmla="*/ 1027755 w 5939822"/>
              <a:gd name="connsiteY21" fmla="*/ 430751 h 823716"/>
              <a:gd name="connsiteX22" fmla="*/ 1110883 w 5939822"/>
              <a:gd name="connsiteY22" fmla="*/ 445865 h 823716"/>
              <a:gd name="connsiteX23" fmla="*/ 1148668 w 5939822"/>
              <a:gd name="connsiteY23" fmla="*/ 453422 h 823716"/>
              <a:gd name="connsiteX24" fmla="*/ 1216681 w 5939822"/>
              <a:gd name="connsiteY24" fmla="*/ 460979 h 823716"/>
              <a:gd name="connsiteX25" fmla="*/ 1314922 w 5939822"/>
              <a:gd name="connsiteY25" fmla="*/ 476093 h 823716"/>
              <a:gd name="connsiteX26" fmla="*/ 1345151 w 5939822"/>
              <a:gd name="connsiteY26" fmla="*/ 483650 h 823716"/>
              <a:gd name="connsiteX27" fmla="*/ 1413164 w 5939822"/>
              <a:gd name="connsiteY27" fmla="*/ 491207 h 823716"/>
              <a:gd name="connsiteX28" fmla="*/ 1549190 w 5939822"/>
              <a:gd name="connsiteY28" fmla="*/ 506321 h 823716"/>
              <a:gd name="connsiteX29" fmla="*/ 1594532 w 5939822"/>
              <a:gd name="connsiteY29" fmla="*/ 513878 h 823716"/>
              <a:gd name="connsiteX30" fmla="*/ 1700331 w 5939822"/>
              <a:gd name="connsiteY30" fmla="*/ 521435 h 823716"/>
              <a:gd name="connsiteX31" fmla="*/ 1821243 w 5939822"/>
              <a:gd name="connsiteY31" fmla="*/ 536549 h 823716"/>
              <a:gd name="connsiteX32" fmla="*/ 1859028 w 5939822"/>
              <a:gd name="connsiteY32" fmla="*/ 544106 h 823716"/>
              <a:gd name="connsiteX33" fmla="*/ 2115967 w 5939822"/>
              <a:gd name="connsiteY33" fmla="*/ 551663 h 823716"/>
              <a:gd name="connsiteX34" fmla="*/ 2206651 w 5939822"/>
              <a:gd name="connsiteY34" fmla="*/ 566777 h 823716"/>
              <a:gd name="connsiteX35" fmla="*/ 2297336 w 5939822"/>
              <a:gd name="connsiteY35" fmla="*/ 581891 h 823716"/>
              <a:gd name="connsiteX36" fmla="*/ 2388020 w 5939822"/>
              <a:gd name="connsiteY36" fmla="*/ 597005 h 823716"/>
              <a:gd name="connsiteX37" fmla="*/ 2410691 w 5939822"/>
              <a:gd name="connsiteY37" fmla="*/ 604562 h 823716"/>
              <a:gd name="connsiteX38" fmla="*/ 2471147 w 5939822"/>
              <a:gd name="connsiteY38" fmla="*/ 619676 h 823716"/>
              <a:gd name="connsiteX39" fmla="*/ 2539160 w 5939822"/>
              <a:gd name="connsiteY39" fmla="*/ 642347 h 823716"/>
              <a:gd name="connsiteX40" fmla="*/ 2561832 w 5939822"/>
              <a:gd name="connsiteY40" fmla="*/ 649904 h 823716"/>
              <a:gd name="connsiteX41" fmla="*/ 2599617 w 5939822"/>
              <a:gd name="connsiteY41" fmla="*/ 657461 h 823716"/>
              <a:gd name="connsiteX42" fmla="*/ 2644959 w 5939822"/>
              <a:gd name="connsiteY42" fmla="*/ 672576 h 823716"/>
              <a:gd name="connsiteX43" fmla="*/ 2682744 w 5939822"/>
              <a:gd name="connsiteY43" fmla="*/ 680133 h 823716"/>
              <a:gd name="connsiteX44" fmla="*/ 2728086 w 5939822"/>
              <a:gd name="connsiteY44" fmla="*/ 695247 h 823716"/>
              <a:gd name="connsiteX45" fmla="*/ 2796099 w 5939822"/>
              <a:gd name="connsiteY45" fmla="*/ 717918 h 823716"/>
              <a:gd name="connsiteX46" fmla="*/ 2818770 w 5939822"/>
              <a:gd name="connsiteY46" fmla="*/ 725475 h 823716"/>
              <a:gd name="connsiteX47" fmla="*/ 2841441 w 5939822"/>
              <a:gd name="connsiteY47" fmla="*/ 733032 h 823716"/>
              <a:gd name="connsiteX48" fmla="*/ 2894341 w 5939822"/>
              <a:gd name="connsiteY48" fmla="*/ 748146 h 823716"/>
              <a:gd name="connsiteX49" fmla="*/ 2924569 w 5939822"/>
              <a:gd name="connsiteY49" fmla="*/ 755703 h 823716"/>
              <a:gd name="connsiteX50" fmla="*/ 2969911 w 5939822"/>
              <a:gd name="connsiteY50" fmla="*/ 770817 h 823716"/>
              <a:gd name="connsiteX51" fmla="*/ 3083266 w 5939822"/>
              <a:gd name="connsiteY51" fmla="*/ 785931 h 823716"/>
              <a:gd name="connsiteX52" fmla="*/ 3173951 w 5939822"/>
              <a:gd name="connsiteY52" fmla="*/ 801045 h 823716"/>
              <a:gd name="connsiteX53" fmla="*/ 3204179 w 5939822"/>
              <a:gd name="connsiteY53" fmla="*/ 808602 h 823716"/>
              <a:gd name="connsiteX54" fmla="*/ 3257078 w 5939822"/>
              <a:gd name="connsiteY54" fmla="*/ 816159 h 823716"/>
              <a:gd name="connsiteX55" fmla="*/ 3294863 w 5939822"/>
              <a:gd name="connsiteY55" fmla="*/ 823716 h 823716"/>
              <a:gd name="connsiteX56" fmla="*/ 3400661 w 5939822"/>
              <a:gd name="connsiteY56" fmla="*/ 816159 h 823716"/>
              <a:gd name="connsiteX57" fmla="*/ 3423332 w 5939822"/>
              <a:gd name="connsiteY57" fmla="*/ 808602 h 823716"/>
              <a:gd name="connsiteX58" fmla="*/ 3604701 w 5939822"/>
              <a:gd name="connsiteY58" fmla="*/ 793488 h 823716"/>
              <a:gd name="connsiteX59" fmla="*/ 3627372 w 5939822"/>
              <a:gd name="connsiteY59" fmla="*/ 778374 h 823716"/>
              <a:gd name="connsiteX60" fmla="*/ 3650043 w 5939822"/>
              <a:gd name="connsiteY60" fmla="*/ 770817 h 823716"/>
              <a:gd name="connsiteX61" fmla="*/ 3695385 w 5939822"/>
              <a:gd name="connsiteY61" fmla="*/ 740589 h 823716"/>
              <a:gd name="connsiteX62" fmla="*/ 3718056 w 5939822"/>
              <a:gd name="connsiteY62" fmla="*/ 725475 h 823716"/>
              <a:gd name="connsiteX63" fmla="*/ 3740727 w 5939822"/>
              <a:gd name="connsiteY63" fmla="*/ 717918 h 823716"/>
              <a:gd name="connsiteX64" fmla="*/ 3763398 w 5939822"/>
              <a:gd name="connsiteY64" fmla="*/ 702804 h 823716"/>
              <a:gd name="connsiteX65" fmla="*/ 3816298 w 5939822"/>
              <a:gd name="connsiteY65" fmla="*/ 695247 h 823716"/>
              <a:gd name="connsiteX66" fmla="*/ 3869197 w 5939822"/>
              <a:gd name="connsiteY66" fmla="*/ 702804 h 823716"/>
              <a:gd name="connsiteX67" fmla="*/ 3974995 w 5939822"/>
              <a:gd name="connsiteY67" fmla="*/ 665019 h 823716"/>
              <a:gd name="connsiteX68" fmla="*/ 4035451 w 5939822"/>
              <a:gd name="connsiteY68" fmla="*/ 619676 h 823716"/>
              <a:gd name="connsiteX69" fmla="*/ 4058122 w 5939822"/>
              <a:gd name="connsiteY69" fmla="*/ 604562 h 823716"/>
              <a:gd name="connsiteX70" fmla="*/ 4088351 w 5939822"/>
              <a:gd name="connsiteY70" fmla="*/ 566777 h 823716"/>
              <a:gd name="connsiteX71" fmla="*/ 4111022 w 5939822"/>
              <a:gd name="connsiteY71" fmla="*/ 551663 h 823716"/>
              <a:gd name="connsiteX72" fmla="*/ 4194149 w 5939822"/>
              <a:gd name="connsiteY72" fmla="*/ 528992 h 823716"/>
              <a:gd name="connsiteX73" fmla="*/ 4216820 w 5939822"/>
              <a:gd name="connsiteY73" fmla="*/ 521435 h 823716"/>
              <a:gd name="connsiteX74" fmla="*/ 4247048 w 5939822"/>
              <a:gd name="connsiteY74" fmla="*/ 513878 h 823716"/>
              <a:gd name="connsiteX75" fmla="*/ 4284833 w 5939822"/>
              <a:gd name="connsiteY75" fmla="*/ 506321 h 823716"/>
              <a:gd name="connsiteX76" fmla="*/ 4352846 w 5939822"/>
              <a:gd name="connsiteY76" fmla="*/ 476093 h 823716"/>
              <a:gd name="connsiteX77" fmla="*/ 4375517 w 5939822"/>
              <a:gd name="connsiteY77" fmla="*/ 468536 h 823716"/>
              <a:gd name="connsiteX78" fmla="*/ 4435974 w 5939822"/>
              <a:gd name="connsiteY78" fmla="*/ 453422 h 823716"/>
              <a:gd name="connsiteX79" fmla="*/ 4488873 w 5939822"/>
              <a:gd name="connsiteY79" fmla="*/ 438308 h 823716"/>
              <a:gd name="connsiteX80" fmla="*/ 4541772 w 5939822"/>
              <a:gd name="connsiteY80" fmla="*/ 423194 h 823716"/>
              <a:gd name="connsiteX81" fmla="*/ 4617342 w 5939822"/>
              <a:gd name="connsiteY81" fmla="*/ 415637 h 823716"/>
              <a:gd name="connsiteX82" fmla="*/ 4640013 w 5939822"/>
              <a:gd name="connsiteY82" fmla="*/ 408080 h 823716"/>
              <a:gd name="connsiteX83" fmla="*/ 4700470 w 5939822"/>
              <a:gd name="connsiteY83" fmla="*/ 392966 h 823716"/>
              <a:gd name="connsiteX84" fmla="*/ 4715584 w 5939822"/>
              <a:gd name="connsiteY84" fmla="*/ 370295 h 823716"/>
              <a:gd name="connsiteX85" fmla="*/ 4768483 w 5939822"/>
              <a:gd name="connsiteY85" fmla="*/ 340066 h 823716"/>
              <a:gd name="connsiteX86" fmla="*/ 4791154 w 5939822"/>
              <a:gd name="connsiteY86" fmla="*/ 332509 h 823716"/>
              <a:gd name="connsiteX87" fmla="*/ 4813825 w 5939822"/>
              <a:gd name="connsiteY87" fmla="*/ 317395 h 823716"/>
              <a:gd name="connsiteX88" fmla="*/ 4866724 w 5939822"/>
              <a:gd name="connsiteY88" fmla="*/ 302281 h 823716"/>
              <a:gd name="connsiteX89" fmla="*/ 4889395 w 5939822"/>
              <a:gd name="connsiteY89" fmla="*/ 287167 h 823716"/>
              <a:gd name="connsiteX90" fmla="*/ 4942294 w 5939822"/>
              <a:gd name="connsiteY90" fmla="*/ 272053 h 823716"/>
              <a:gd name="connsiteX91" fmla="*/ 4964965 w 5939822"/>
              <a:gd name="connsiteY91" fmla="*/ 256939 h 823716"/>
              <a:gd name="connsiteX92" fmla="*/ 5002751 w 5939822"/>
              <a:gd name="connsiteY92" fmla="*/ 249382 h 823716"/>
              <a:gd name="connsiteX93" fmla="*/ 5032979 w 5939822"/>
              <a:gd name="connsiteY93" fmla="*/ 241825 h 823716"/>
              <a:gd name="connsiteX94" fmla="*/ 5063207 w 5939822"/>
              <a:gd name="connsiteY94" fmla="*/ 226711 h 823716"/>
              <a:gd name="connsiteX95" fmla="*/ 5123663 w 5939822"/>
              <a:gd name="connsiteY95" fmla="*/ 211597 h 823716"/>
              <a:gd name="connsiteX96" fmla="*/ 5146334 w 5939822"/>
              <a:gd name="connsiteY96" fmla="*/ 196483 h 823716"/>
              <a:gd name="connsiteX97" fmla="*/ 5191676 w 5939822"/>
              <a:gd name="connsiteY97" fmla="*/ 181369 h 823716"/>
              <a:gd name="connsiteX98" fmla="*/ 5244575 w 5939822"/>
              <a:gd name="connsiteY98" fmla="*/ 166255 h 823716"/>
              <a:gd name="connsiteX99" fmla="*/ 5289917 w 5939822"/>
              <a:gd name="connsiteY99" fmla="*/ 143584 h 823716"/>
              <a:gd name="connsiteX100" fmla="*/ 5320146 w 5939822"/>
              <a:gd name="connsiteY100" fmla="*/ 136027 h 823716"/>
              <a:gd name="connsiteX101" fmla="*/ 5524185 w 5939822"/>
              <a:gd name="connsiteY101" fmla="*/ 120913 h 823716"/>
              <a:gd name="connsiteX102" fmla="*/ 5788681 w 5939822"/>
              <a:gd name="connsiteY102" fmla="*/ 113356 h 823716"/>
              <a:gd name="connsiteX103" fmla="*/ 5811352 w 5939822"/>
              <a:gd name="connsiteY103" fmla="*/ 98242 h 823716"/>
              <a:gd name="connsiteX104" fmla="*/ 5886922 w 5939822"/>
              <a:gd name="connsiteY104" fmla="*/ 52900 h 823716"/>
              <a:gd name="connsiteX105" fmla="*/ 5924708 w 5939822"/>
              <a:gd name="connsiteY105" fmla="*/ 22671 h 823716"/>
              <a:gd name="connsiteX106" fmla="*/ 5939822 w 5939822"/>
              <a:gd name="connsiteY106" fmla="*/ 0 h 82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939822" h="823716">
                <a:moveTo>
                  <a:pt x="0" y="158698"/>
                </a:moveTo>
                <a:cubicBezTo>
                  <a:pt x="12595" y="163736"/>
                  <a:pt x="25083" y="169049"/>
                  <a:pt x="37785" y="173812"/>
                </a:cubicBezTo>
                <a:cubicBezTo>
                  <a:pt x="45244" y="176609"/>
                  <a:pt x="53493" y="177500"/>
                  <a:pt x="60456" y="181369"/>
                </a:cubicBezTo>
                <a:cubicBezTo>
                  <a:pt x="76335" y="190191"/>
                  <a:pt x="92953" y="198753"/>
                  <a:pt x="105798" y="211597"/>
                </a:cubicBezTo>
                <a:cubicBezTo>
                  <a:pt x="110836" y="216635"/>
                  <a:pt x="114298" y="224065"/>
                  <a:pt x="120913" y="226711"/>
                </a:cubicBezTo>
                <a:cubicBezTo>
                  <a:pt x="195126" y="256396"/>
                  <a:pt x="331873" y="247399"/>
                  <a:pt x="385408" y="249382"/>
                </a:cubicBezTo>
                <a:cubicBezTo>
                  <a:pt x="392965" y="251901"/>
                  <a:pt x="400206" y="255728"/>
                  <a:pt x="408079" y="256939"/>
                </a:cubicBezTo>
                <a:cubicBezTo>
                  <a:pt x="433101" y="260788"/>
                  <a:pt x="458896" y="259192"/>
                  <a:pt x="483650" y="264496"/>
                </a:cubicBezTo>
                <a:cubicBezTo>
                  <a:pt x="494665" y="266856"/>
                  <a:pt x="503088" y="276373"/>
                  <a:pt x="513878" y="279610"/>
                </a:cubicBezTo>
                <a:cubicBezTo>
                  <a:pt x="528554" y="284013"/>
                  <a:pt x="544262" y="283843"/>
                  <a:pt x="559220" y="287167"/>
                </a:cubicBezTo>
                <a:cubicBezTo>
                  <a:pt x="566996" y="288895"/>
                  <a:pt x="574232" y="292536"/>
                  <a:pt x="581891" y="294724"/>
                </a:cubicBezTo>
                <a:cubicBezTo>
                  <a:pt x="591877" y="297577"/>
                  <a:pt x="602171" y="299297"/>
                  <a:pt x="612119" y="302281"/>
                </a:cubicBezTo>
                <a:cubicBezTo>
                  <a:pt x="627379" y="306859"/>
                  <a:pt x="644205" y="308558"/>
                  <a:pt x="657461" y="317395"/>
                </a:cubicBezTo>
                <a:cubicBezTo>
                  <a:pt x="665018" y="322433"/>
                  <a:pt x="671516" y="329637"/>
                  <a:pt x="680132" y="332509"/>
                </a:cubicBezTo>
                <a:cubicBezTo>
                  <a:pt x="694668" y="337354"/>
                  <a:pt x="710360" y="337547"/>
                  <a:pt x="725474" y="340066"/>
                </a:cubicBezTo>
                <a:cubicBezTo>
                  <a:pt x="790446" y="383382"/>
                  <a:pt x="708244" y="331452"/>
                  <a:pt x="770817" y="362738"/>
                </a:cubicBezTo>
                <a:cubicBezTo>
                  <a:pt x="778941" y="366800"/>
                  <a:pt x="785188" y="374163"/>
                  <a:pt x="793488" y="377852"/>
                </a:cubicBezTo>
                <a:cubicBezTo>
                  <a:pt x="808046" y="384322"/>
                  <a:pt x="823716" y="387928"/>
                  <a:pt x="838830" y="392966"/>
                </a:cubicBezTo>
                <a:cubicBezTo>
                  <a:pt x="846387" y="395485"/>
                  <a:pt x="853690" y="398961"/>
                  <a:pt x="861501" y="400523"/>
                </a:cubicBezTo>
                <a:cubicBezTo>
                  <a:pt x="874096" y="403042"/>
                  <a:pt x="886747" y="405294"/>
                  <a:pt x="899286" y="408080"/>
                </a:cubicBezTo>
                <a:cubicBezTo>
                  <a:pt x="933135" y="415602"/>
                  <a:pt x="930262" y="417496"/>
                  <a:pt x="967299" y="423194"/>
                </a:cubicBezTo>
                <a:cubicBezTo>
                  <a:pt x="987372" y="426282"/>
                  <a:pt x="1007603" y="428232"/>
                  <a:pt x="1027755" y="430751"/>
                </a:cubicBezTo>
                <a:cubicBezTo>
                  <a:pt x="1074004" y="446166"/>
                  <a:pt x="1031535" y="433658"/>
                  <a:pt x="1110883" y="445865"/>
                </a:cubicBezTo>
                <a:cubicBezTo>
                  <a:pt x="1123578" y="447818"/>
                  <a:pt x="1135953" y="451606"/>
                  <a:pt x="1148668" y="453422"/>
                </a:cubicBezTo>
                <a:cubicBezTo>
                  <a:pt x="1171249" y="456648"/>
                  <a:pt x="1194010" y="458460"/>
                  <a:pt x="1216681" y="460979"/>
                </a:cubicBezTo>
                <a:cubicBezTo>
                  <a:pt x="1284890" y="478031"/>
                  <a:pt x="1201772" y="458686"/>
                  <a:pt x="1314922" y="476093"/>
                </a:cubicBezTo>
                <a:cubicBezTo>
                  <a:pt x="1325188" y="477672"/>
                  <a:pt x="1334885" y="482071"/>
                  <a:pt x="1345151" y="483650"/>
                </a:cubicBezTo>
                <a:cubicBezTo>
                  <a:pt x="1367696" y="487118"/>
                  <a:pt x="1390493" y="488688"/>
                  <a:pt x="1413164" y="491207"/>
                </a:cubicBezTo>
                <a:cubicBezTo>
                  <a:pt x="1484192" y="508964"/>
                  <a:pt x="1410907" y="492493"/>
                  <a:pt x="1549190" y="506321"/>
                </a:cubicBezTo>
                <a:cubicBezTo>
                  <a:pt x="1564436" y="507846"/>
                  <a:pt x="1579286" y="512353"/>
                  <a:pt x="1594532" y="513878"/>
                </a:cubicBezTo>
                <a:cubicBezTo>
                  <a:pt x="1629713" y="517396"/>
                  <a:pt x="1665108" y="518372"/>
                  <a:pt x="1700331" y="521435"/>
                </a:cubicBezTo>
                <a:cubicBezTo>
                  <a:pt x="1731199" y="524119"/>
                  <a:pt x="1788592" y="531107"/>
                  <a:pt x="1821243" y="536549"/>
                </a:cubicBezTo>
                <a:cubicBezTo>
                  <a:pt x="1833913" y="538661"/>
                  <a:pt x="1846200" y="543448"/>
                  <a:pt x="1859028" y="544106"/>
                </a:cubicBezTo>
                <a:cubicBezTo>
                  <a:pt x="1944599" y="548494"/>
                  <a:pt x="2030321" y="549144"/>
                  <a:pt x="2115967" y="551663"/>
                </a:cubicBezTo>
                <a:cubicBezTo>
                  <a:pt x="2188115" y="566093"/>
                  <a:pt x="2117605" y="552717"/>
                  <a:pt x="2206651" y="566777"/>
                </a:cubicBezTo>
                <a:cubicBezTo>
                  <a:pt x="2236921" y="571556"/>
                  <a:pt x="2267606" y="574458"/>
                  <a:pt x="2297336" y="581891"/>
                </a:cubicBezTo>
                <a:cubicBezTo>
                  <a:pt x="2347266" y="594374"/>
                  <a:pt x="2317258" y="588160"/>
                  <a:pt x="2388020" y="597005"/>
                </a:cubicBezTo>
                <a:cubicBezTo>
                  <a:pt x="2395577" y="599524"/>
                  <a:pt x="2403006" y="602466"/>
                  <a:pt x="2410691" y="604562"/>
                </a:cubicBezTo>
                <a:cubicBezTo>
                  <a:pt x="2430731" y="610028"/>
                  <a:pt x="2451441" y="613107"/>
                  <a:pt x="2471147" y="619676"/>
                </a:cubicBezTo>
                <a:lnTo>
                  <a:pt x="2539160" y="642347"/>
                </a:lnTo>
                <a:cubicBezTo>
                  <a:pt x="2546717" y="644866"/>
                  <a:pt x="2554021" y="648342"/>
                  <a:pt x="2561832" y="649904"/>
                </a:cubicBezTo>
                <a:cubicBezTo>
                  <a:pt x="2574427" y="652423"/>
                  <a:pt x="2587225" y="654081"/>
                  <a:pt x="2599617" y="657461"/>
                </a:cubicBezTo>
                <a:cubicBezTo>
                  <a:pt x="2614987" y="661653"/>
                  <a:pt x="2629337" y="669452"/>
                  <a:pt x="2644959" y="672576"/>
                </a:cubicBezTo>
                <a:cubicBezTo>
                  <a:pt x="2657554" y="675095"/>
                  <a:pt x="2670352" y="676753"/>
                  <a:pt x="2682744" y="680133"/>
                </a:cubicBezTo>
                <a:cubicBezTo>
                  <a:pt x="2698114" y="684325"/>
                  <a:pt x="2712972" y="690209"/>
                  <a:pt x="2728086" y="695247"/>
                </a:cubicBezTo>
                <a:lnTo>
                  <a:pt x="2796099" y="717918"/>
                </a:lnTo>
                <a:lnTo>
                  <a:pt x="2818770" y="725475"/>
                </a:lnTo>
                <a:cubicBezTo>
                  <a:pt x="2826327" y="727994"/>
                  <a:pt x="2833713" y="731100"/>
                  <a:pt x="2841441" y="733032"/>
                </a:cubicBezTo>
                <a:cubicBezTo>
                  <a:pt x="2935929" y="756653"/>
                  <a:pt x="2818461" y="726466"/>
                  <a:pt x="2894341" y="748146"/>
                </a:cubicBezTo>
                <a:cubicBezTo>
                  <a:pt x="2904327" y="750999"/>
                  <a:pt x="2914621" y="752719"/>
                  <a:pt x="2924569" y="755703"/>
                </a:cubicBezTo>
                <a:cubicBezTo>
                  <a:pt x="2939829" y="760281"/>
                  <a:pt x="2954196" y="768198"/>
                  <a:pt x="2969911" y="770817"/>
                </a:cubicBezTo>
                <a:cubicBezTo>
                  <a:pt x="3037753" y="782124"/>
                  <a:pt x="3000024" y="776682"/>
                  <a:pt x="3083266" y="785931"/>
                </a:cubicBezTo>
                <a:cubicBezTo>
                  <a:pt x="3151291" y="802937"/>
                  <a:pt x="3067807" y="783355"/>
                  <a:pt x="3173951" y="801045"/>
                </a:cubicBezTo>
                <a:cubicBezTo>
                  <a:pt x="3184196" y="802752"/>
                  <a:pt x="3193960" y="806744"/>
                  <a:pt x="3204179" y="808602"/>
                </a:cubicBezTo>
                <a:cubicBezTo>
                  <a:pt x="3221704" y="811788"/>
                  <a:pt x="3239508" y="813231"/>
                  <a:pt x="3257078" y="816159"/>
                </a:cubicBezTo>
                <a:cubicBezTo>
                  <a:pt x="3269748" y="818271"/>
                  <a:pt x="3282268" y="821197"/>
                  <a:pt x="3294863" y="823716"/>
                </a:cubicBezTo>
                <a:cubicBezTo>
                  <a:pt x="3330129" y="821197"/>
                  <a:pt x="3365547" y="820290"/>
                  <a:pt x="3400661" y="816159"/>
                </a:cubicBezTo>
                <a:cubicBezTo>
                  <a:pt x="3408572" y="815228"/>
                  <a:pt x="3415446" y="809729"/>
                  <a:pt x="3423332" y="808602"/>
                </a:cubicBezTo>
                <a:cubicBezTo>
                  <a:pt x="3447902" y="805092"/>
                  <a:pt x="3586452" y="794892"/>
                  <a:pt x="3604701" y="793488"/>
                </a:cubicBezTo>
                <a:cubicBezTo>
                  <a:pt x="3612258" y="788450"/>
                  <a:pt x="3619248" y="782436"/>
                  <a:pt x="3627372" y="778374"/>
                </a:cubicBezTo>
                <a:cubicBezTo>
                  <a:pt x="3634497" y="774812"/>
                  <a:pt x="3643080" y="774686"/>
                  <a:pt x="3650043" y="770817"/>
                </a:cubicBezTo>
                <a:cubicBezTo>
                  <a:pt x="3665922" y="761995"/>
                  <a:pt x="3680271" y="750665"/>
                  <a:pt x="3695385" y="740589"/>
                </a:cubicBezTo>
                <a:cubicBezTo>
                  <a:pt x="3702942" y="735551"/>
                  <a:pt x="3709440" y="728347"/>
                  <a:pt x="3718056" y="725475"/>
                </a:cubicBezTo>
                <a:cubicBezTo>
                  <a:pt x="3725613" y="722956"/>
                  <a:pt x="3733602" y="721480"/>
                  <a:pt x="3740727" y="717918"/>
                </a:cubicBezTo>
                <a:cubicBezTo>
                  <a:pt x="3748851" y="713856"/>
                  <a:pt x="3754699" y="705414"/>
                  <a:pt x="3763398" y="702804"/>
                </a:cubicBezTo>
                <a:cubicBezTo>
                  <a:pt x="3780459" y="697686"/>
                  <a:pt x="3798665" y="697766"/>
                  <a:pt x="3816298" y="695247"/>
                </a:cubicBezTo>
                <a:cubicBezTo>
                  <a:pt x="3833931" y="697766"/>
                  <a:pt x="3851385" y="702804"/>
                  <a:pt x="3869197" y="702804"/>
                </a:cubicBezTo>
                <a:cubicBezTo>
                  <a:pt x="3914670" y="702804"/>
                  <a:pt x="3942278" y="697738"/>
                  <a:pt x="3974995" y="665019"/>
                </a:cubicBezTo>
                <a:cubicBezTo>
                  <a:pt x="4002953" y="637059"/>
                  <a:pt x="3984181" y="653856"/>
                  <a:pt x="4035451" y="619676"/>
                </a:cubicBezTo>
                <a:lnTo>
                  <a:pt x="4058122" y="604562"/>
                </a:lnTo>
                <a:cubicBezTo>
                  <a:pt x="4069346" y="587726"/>
                  <a:pt x="4072966" y="579085"/>
                  <a:pt x="4088351" y="566777"/>
                </a:cubicBezTo>
                <a:cubicBezTo>
                  <a:pt x="4095443" y="561103"/>
                  <a:pt x="4102722" y="555352"/>
                  <a:pt x="4111022" y="551663"/>
                </a:cubicBezTo>
                <a:cubicBezTo>
                  <a:pt x="4152711" y="533135"/>
                  <a:pt x="4153511" y="539151"/>
                  <a:pt x="4194149" y="528992"/>
                </a:cubicBezTo>
                <a:cubicBezTo>
                  <a:pt x="4201877" y="527060"/>
                  <a:pt x="4209161" y="523623"/>
                  <a:pt x="4216820" y="521435"/>
                </a:cubicBezTo>
                <a:cubicBezTo>
                  <a:pt x="4226806" y="518582"/>
                  <a:pt x="4236909" y="516131"/>
                  <a:pt x="4247048" y="513878"/>
                </a:cubicBezTo>
                <a:cubicBezTo>
                  <a:pt x="4259587" y="511092"/>
                  <a:pt x="4272441" y="509701"/>
                  <a:pt x="4284833" y="506321"/>
                </a:cubicBezTo>
                <a:cubicBezTo>
                  <a:pt x="4370617" y="482925"/>
                  <a:pt x="4298776" y="503128"/>
                  <a:pt x="4352846" y="476093"/>
                </a:cubicBezTo>
                <a:cubicBezTo>
                  <a:pt x="4359971" y="472531"/>
                  <a:pt x="4367832" y="470632"/>
                  <a:pt x="4375517" y="468536"/>
                </a:cubicBezTo>
                <a:cubicBezTo>
                  <a:pt x="4395558" y="463070"/>
                  <a:pt x="4416267" y="459991"/>
                  <a:pt x="4435974" y="453422"/>
                </a:cubicBezTo>
                <a:cubicBezTo>
                  <a:pt x="4490331" y="435303"/>
                  <a:pt x="4422450" y="457286"/>
                  <a:pt x="4488873" y="438308"/>
                </a:cubicBezTo>
                <a:cubicBezTo>
                  <a:pt x="4510405" y="432156"/>
                  <a:pt x="4518148" y="426569"/>
                  <a:pt x="4541772" y="423194"/>
                </a:cubicBezTo>
                <a:cubicBezTo>
                  <a:pt x="4566833" y="419614"/>
                  <a:pt x="4592152" y="418156"/>
                  <a:pt x="4617342" y="415637"/>
                </a:cubicBezTo>
                <a:cubicBezTo>
                  <a:pt x="4624899" y="413118"/>
                  <a:pt x="4632285" y="410012"/>
                  <a:pt x="4640013" y="408080"/>
                </a:cubicBezTo>
                <a:lnTo>
                  <a:pt x="4700470" y="392966"/>
                </a:lnTo>
                <a:cubicBezTo>
                  <a:pt x="4705508" y="385409"/>
                  <a:pt x="4709162" y="376717"/>
                  <a:pt x="4715584" y="370295"/>
                </a:cubicBezTo>
                <a:cubicBezTo>
                  <a:pt x="4725069" y="360810"/>
                  <a:pt x="4758113" y="344510"/>
                  <a:pt x="4768483" y="340066"/>
                </a:cubicBezTo>
                <a:cubicBezTo>
                  <a:pt x="4775805" y="336928"/>
                  <a:pt x="4784029" y="336071"/>
                  <a:pt x="4791154" y="332509"/>
                </a:cubicBezTo>
                <a:cubicBezTo>
                  <a:pt x="4799278" y="328447"/>
                  <a:pt x="4805701" y="321457"/>
                  <a:pt x="4813825" y="317395"/>
                </a:cubicBezTo>
                <a:cubicBezTo>
                  <a:pt x="4824666" y="311974"/>
                  <a:pt x="4857039" y="304702"/>
                  <a:pt x="4866724" y="302281"/>
                </a:cubicBezTo>
                <a:cubicBezTo>
                  <a:pt x="4874281" y="297243"/>
                  <a:pt x="4881271" y="291229"/>
                  <a:pt x="4889395" y="287167"/>
                </a:cubicBezTo>
                <a:cubicBezTo>
                  <a:pt x="4900236" y="281746"/>
                  <a:pt x="4932609" y="274474"/>
                  <a:pt x="4942294" y="272053"/>
                </a:cubicBezTo>
                <a:cubicBezTo>
                  <a:pt x="4949851" y="267015"/>
                  <a:pt x="4956461" y="260128"/>
                  <a:pt x="4964965" y="256939"/>
                </a:cubicBezTo>
                <a:cubicBezTo>
                  <a:pt x="4976992" y="252429"/>
                  <a:pt x="4990212" y="252168"/>
                  <a:pt x="5002751" y="249382"/>
                </a:cubicBezTo>
                <a:cubicBezTo>
                  <a:pt x="5012890" y="247129"/>
                  <a:pt x="5023254" y="245472"/>
                  <a:pt x="5032979" y="241825"/>
                </a:cubicBezTo>
                <a:cubicBezTo>
                  <a:pt x="5043527" y="237869"/>
                  <a:pt x="5052520" y="230273"/>
                  <a:pt x="5063207" y="226711"/>
                </a:cubicBezTo>
                <a:cubicBezTo>
                  <a:pt x="5082913" y="220142"/>
                  <a:pt x="5123663" y="211597"/>
                  <a:pt x="5123663" y="211597"/>
                </a:cubicBezTo>
                <a:cubicBezTo>
                  <a:pt x="5131220" y="206559"/>
                  <a:pt x="5138034" y="200172"/>
                  <a:pt x="5146334" y="196483"/>
                </a:cubicBezTo>
                <a:cubicBezTo>
                  <a:pt x="5160892" y="190013"/>
                  <a:pt x="5176562" y="186407"/>
                  <a:pt x="5191676" y="181369"/>
                </a:cubicBezTo>
                <a:cubicBezTo>
                  <a:pt x="5246033" y="163250"/>
                  <a:pt x="5178152" y="185233"/>
                  <a:pt x="5244575" y="166255"/>
                </a:cubicBezTo>
                <a:cubicBezTo>
                  <a:pt x="5308265" y="148058"/>
                  <a:pt x="5223674" y="171973"/>
                  <a:pt x="5289917" y="143584"/>
                </a:cubicBezTo>
                <a:cubicBezTo>
                  <a:pt x="5299464" y="139493"/>
                  <a:pt x="5309927" y="137885"/>
                  <a:pt x="5320146" y="136027"/>
                </a:cubicBezTo>
                <a:cubicBezTo>
                  <a:pt x="5389845" y="123355"/>
                  <a:pt x="5449096" y="123644"/>
                  <a:pt x="5524185" y="120913"/>
                </a:cubicBezTo>
                <a:lnTo>
                  <a:pt x="5788681" y="113356"/>
                </a:lnTo>
                <a:cubicBezTo>
                  <a:pt x="5796238" y="108318"/>
                  <a:pt x="5803466" y="102748"/>
                  <a:pt x="5811352" y="98242"/>
                </a:cubicBezTo>
                <a:cubicBezTo>
                  <a:pt x="5839178" y="82341"/>
                  <a:pt x="5862277" y="77547"/>
                  <a:pt x="5886922" y="52900"/>
                </a:cubicBezTo>
                <a:cubicBezTo>
                  <a:pt x="5908458" y="31362"/>
                  <a:pt x="5896108" y="41737"/>
                  <a:pt x="5924708" y="22671"/>
                </a:cubicBezTo>
                <a:lnTo>
                  <a:pt x="5939822" y="0"/>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2AB0504-D0CD-400F-A55D-0EF2632F6FC9}"/>
              </a:ext>
            </a:extLst>
          </p:cNvPr>
          <p:cNvCxnSpPr>
            <a:cxnSpLocks/>
            <a:stCxn id="7" idx="42"/>
            <a:endCxn id="7" idx="67"/>
          </p:cNvCxnSpPr>
          <p:nvPr/>
        </p:nvCxnSpPr>
        <p:spPr>
          <a:xfrm flipV="1">
            <a:off x="5056488" y="5486893"/>
            <a:ext cx="1098348" cy="4368"/>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DAF3FB9-FF9B-43F9-AE8A-7A70DA2CBAEF}"/>
              </a:ext>
            </a:extLst>
          </p:cNvPr>
          <p:cNvSpPr/>
          <p:nvPr/>
        </p:nvSpPr>
        <p:spPr>
          <a:xfrm>
            <a:off x="5032840" y="5479691"/>
            <a:ext cx="1098348" cy="119846"/>
          </a:xfrm>
          <a:custGeom>
            <a:avLst/>
            <a:gdLst>
              <a:gd name="connsiteX0" fmla="*/ 6943 w 1336979"/>
              <a:gd name="connsiteY0" fmla="*/ 22671 h 204039"/>
              <a:gd name="connsiteX1" fmla="*/ 44728 w 1336979"/>
              <a:gd name="connsiteY1" fmla="*/ 45342 h 204039"/>
              <a:gd name="connsiteX2" fmla="*/ 67399 w 1336979"/>
              <a:gd name="connsiteY2" fmla="*/ 60456 h 204039"/>
              <a:gd name="connsiteX3" fmla="*/ 112741 w 1336979"/>
              <a:gd name="connsiteY3" fmla="*/ 75570 h 204039"/>
              <a:gd name="connsiteX4" fmla="*/ 135412 w 1336979"/>
              <a:gd name="connsiteY4" fmla="*/ 83127 h 204039"/>
              <a:gd name="connsiteX5" fmla="*/ 173197 w 1336979"/>
              <a:gd name="connsiteY5" fmla="*/ 113355 h 204039"/>
              <a:gd name="connsiteX6" fmla="*/ 195868 w 1336979"/>
              <a:gd name="connsiteY6" fmla="*/ 128469 h 204039"/>
              <a:gd name="connsiteX7" fmla="*/ 241211 w 1336979"/>
              <a:gd name="connsiteY7" fmla="*/ 143583 h 204039"/>
              <a:gd name="connsiteX8" fmla="*/ 263882 w 1336979"/>
              <a:gd name="connsiteY8" fmla="*/ 151140 h 204039"/>
              <a:gd name="connsiteX9" fmla="*/ 286553 w 1336979"/>
              <a:gd name="connsiteY9" fmla="*/ 173811 h 204039"/>
              <a:gd name="connsiteX10" fmla="*/ 347009 w 1336979"/>
              <a:gd name="connsiteY10" fmla="*/ 188925 h 204039"/>
              <a:gd name="connsiteX11" fmla="*/ 445250 w 1336979"/>
              <a:gd name="connsiteY11" fmla="*/ 204039 h 204039"/>
              <a:gd name="connsiteX12" fmla="*/ 815544 w 1336979"/>
              <a:gd name="connsiteY12" fmla="*/ 196482 h 204039"/>
              <a:gd name="connsiteX13" fmla="*/ 838216 w 1336979"/>
              <a:gd name="connsiteY13" fmla="*/ 188925 h 204039"/>
              <a:gd name="connsiteX14" fmla="*/ 868444 w 1336979"/>
              <a:gd name="connsiteY14" fmla="*/ 181368 h 204039"/>
              <a:gd name="connsiteX15" fmla="*/ 891115 w 1336979"/>
              <a:gd name="connsiteY15" fmla="*/ 173811 h 204039"/>
              <a:gd name="connsiteX16" fmla="*/ 928900 w 1336979"/>
              <a:gd name="connsiteY16" fmla="*/ 166254 h 204039"/>
              <a:gd name="connsiteX17" fmla="*/ 974242 w 1336979"/>
              <a:gd name="connsiteY17" fmla="*/ 151140 h 204039"/>
              <a:gd name="connsiteX18" fmla="*/ 996913 w 1336979"/>
              <a:gd name="connsiteY18" fmla="*/ 143583 h 204039"/>
              <a:gd name="connsiteX19" fmla="*/ 1163168 w 1336979"/>
              <a:gd name="connsiteY19" fmla="*/ 136026 h 204039"/>
              <a:gd name="connsiteX20" fmla="*/ 1253852 w 1336979"/>
              <a:gd name="connsiteY20" fmla="*/ 113355 h 204039"/>
              <a:gd name="connsiteX21" fmla="*/ 1299194 w 1336979"/>
              <a:gd name="connsiteY21" fmla="*/ 98241 h 204039"/>
              <a:gd name="connsiteX22" fmla="*/ 1314308 w 1336979"/>
              <a:gd name="connsiteY22" fmla="*/ 52899 h 204039"/>
              <a:gd name="connsiteX23" fmla="*/ 1336979 w 1336979"/>
              <a:gd name="connsiteY23" fmla="*/ 7557 h 204039"/>
              <a:gd name="connsiteX24" fmla="*/ 1314308 w 1336979"/>
              <a:gd name="connsiteY24" fmla="*/ 0 h 204039"/>
              <a:gd name="connsiteX25" fmla="*/ 1291637 w 1336979"/>
              <a:gd name="connsiteY25" fmla="*/ 7557 h 204039"/>
              <a:gd name="connsiteX26" fmla="*/ 1253852 w 1336979"/>
              <a:gd name="connsiteY26" fmla="*/ 15114 h 204039"/>
              <a:gd name="connsiteX27" fmla="*/ 1185839 w 1336979"/>
              <a:gd name="connsiteY27" fmla="*/ 30228 h 204039"/>
              <a:gd name="connsiteX28" fmla="*/ 936457 w 1336979"/>
              <a:gd name="connsiteY28" fmla="*/ 22671 h 204039"/>
              <a:gd name="connsiteX29" fmla="*/ 876001 w 1336979"/>
              <a:gd name="connsiteY29" fmla="*/ 15114 h 204039"/>
              <a:gd name="connsiteX30" fmla="*/ 195868 w 1336979"/>
              <a:gd name="connsiteY30" fmla="*/ 22671 h 204039"/>
              <a:gd name="connsiteX31" fmla="*/ 6943 w 1336979"/>
              <a:gd name="connsiteY31" fmla="*/ 22671 h 20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6979" h="204039">
                <a:moveTo>
                  <a:pt x="6943" y="22671"/>
                </a:moveTo>
                <a:cubicBezTo>
                  <a:pt x="-18247" y="26449"/>
                  <a:pt x="32272" y="37557"/>
                  <a:pt x="44728" y="45342"/>
                </a:cubicBezTo>
                <a:cubicBezTo>
                  <a:pt x="52430" y="50156"/>
                  <a:pt x="59099" y="56767"/>
                  <a:pt x="67399" y="60456"/>
                </a:cubicBezTo>
                <a:cubicBezTo>
                  <a:pt x="81957" y="66926"/>
                  <a:pt x="97627" y="70532"/>
                  <a:pt x="112741" y="75570"/>
                </a:cubicBezTo>
                <a:lnTo>
                  <a:pt x="135412" y="83127"/>
                </a:lnTo>
                <a:cubicBezTo>
                  <a:pt x="160890" y="121344"/>
                  <a:pt x="136695" y="95104"/>
                  <a:pt x="173197" y="113355"/>
                </a:cubicBezTo>
                <a:cubicBezTo>
                  <a:pt x="181321" y="117417"/>
                  <a:pt x="187568" y="124780"/>
                  <a:pt x="195868" y="128469"/>
                </a:cubicBezTo>
                <a:cubicBezTo>
                  <a:pt x="210427" y="134939"/>
                  <a:pt x="226097" y="138545"/>
                  <a:pt x="241211" y="143583"/>
                </a:cubicBezTo>
                <a:lnTo>
                  <a:pt x="263882" y="151140"/>
                </a:lnTo>
                <a:cubicBezTo>
                  <a:pt x="271439" y="158697"/>
                  <a:pt x="276824" y="169389"/>
                  <a:pt x="286553" y="173811"/>
                </a:cubicBezTo>
                <a:cubicBezTo>
                  <a:pt x="305463" y="182407"/>
                  <a:pt x="327303" y="182356"/>
                  <a:pt x="347009" y="188925"/>
                </a:cubicBezTo>
                <a:cubicBezTo>
                  <a:pt x="393697" y="204488"/>
                  <a:pt x="361754" y="195689"/>
                  <a:pt x="445250" y="204039"/>
                </a:cubicBezTo>
                <a:lnTo>
                  <a:pt x="815544" y="196482"/>
                </a:lnTo>
                <a:cubicBezTo>
                  <a:pt x="823504" y="196176"/>
                  <a:pt x="830556" y="191113"/>
                  <a:pt x="838216" y="188925"/>
                </a:cubicBezTo>
                <a:cubicBezTo>
                  <a:pt x="848203" y="186072"/>
                  <a:pt x="858458" y="184221"/>
                  <a:pt x="868444" y="181368"/>
                </a:cubicBezTo>
                <a:cubicBezTo>
                  <a:pt x="876103" y="179180"/>
                  <a:pt x="883387" y="175743"/>
                  <a:pt x="891115" y="173811"/>
                </a:cubicBezTo>
                <a:cubicBezTo>
                  <a:pt x="903576" y="170696"/>
                  <a:pt x="916508" y="169634"/>
                  <a:pt x="928900" y="166254"/>
                </a:cubicBezTo>
                <a:cubicBezTo>
                  <a:pt x="944270" y="162062"/>
                  <a:pt x="959128" y="156178"/>
                  <a:pt x="974242" y="151140"/>
                </a:cubicBezTo>
                <a:cubicBezTo>
                  <a:pt x="981799" y="148621"/>
                  <a:pt x="988955" y="143945"/>
                  <a:pt x="996913" y="143583"/>
                </a:cubicBezTo>
                <a:lnTo>
                  <a:pt x="1163168" y="136026"/>
                </a:lnTo>
                <a:cubicBezTo>
                  <a:pt x="1286530" y="94905"/>
                  <a:pt x="1131738" y="143883"/>
                  <a:pt x="1253852" y="113355"/>
                </a:cubicBezTo>
                <a:cubicBezTo>
                  <a:pt x="1269308" y="109491"/>
                  <a:pt x="1299194" y="98241"/>
                  <a:pt x="1299194" y="98241"/>
                </a:cubicBezTo>
                <a:cubicBezTo>
                  <a:pt x="1304232" y="83127"/>
                  <a:pt x="1305471" y="66155"/>
                  <a:pt x="1314308" y="52899"/>
                </a:cubicBezTo>
                <a:cubicBezTo>
                  <a:pt x="1333841" y="23600"/>
                  <a:pt x="1326550" y="38844"/>
                  <a:pt x="1336979" y="7557"/>
                </a:cubicBezTo>
                <a:cubicBezTo>
                  <a:pt x="1329422" y="5038"/>
                  <a:pt x="1322274" y="0"/>
                  <a:pt x="1314308" y="0"/>
                </a:cubicBezTo>
                <a:cubicBezTo>
                  <a:pt x="1306342" y="0"/>
                  <a:pt x="1299365" y="5625"/>
                  <a:pt x="1291637" y="7557"/>
                </a:cubicBezTo>
                <a:cubicBezTo>
                  <a:pt x="1279176" y="10672"/>
                  <a:pt x="1266391" y="12328"/>
                  <a:pt x="1253852" y="15114"/>
                </a:cubicBezTo>
                <a:cubicBezTo>
                  <a:pt x="1157802" y="36458"/>
                  <a:pt x="1299800" y="7436"/>
                  <a:pt x="1185839" y="30228"/>
                </a:cubicBezTo>
                <a:lnTo>
                  <a:pt x="936457" y="22671"/>
                </a:lnTo>
                <a:cubicBezTo>
                  <a:pt x="916172" y="21682"/>
                  <a:pt x="896310" y="15114"/>
                  <a:pt x="876001" y="15114"/>
                </a:cubicBezTo>
                <a:cubicBezTo>
                  <a:pt x="649276" y="15114"/>
                  <a:pt x="422579" y="20152"/>
                  <a:pt x="195868" y="22671"/>
                </a:cubicBezTo>
                <a:cubicBezTo>
                  <a:pt x="114320" y="43058"/>
                  <a:pt x="32133" y="18893"/>
                  <a:pt x="6943" y="22671"/>
                </a:cubicBez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785D393-730F-4191-8565-307A914FD396}"/>
              </a:ext>
            </a:extLst>
          </p:cNvPr>
          <p:cNvCxnSpPr>
            <a:cxnSpLocks/>
          </p:cNvCxnSpPr>
          <p:nvPr/>
        </p:nvCxnSpPr>
        <p:spPr>
          <a:xfrm>
            <a:off x="3446227" y="5715000"/>
            <a:ext cx="1610261" cy="0"/>
          </a:xfrm>
          <a:prstGeom prst="straightConnector1">
            <a:avLst/>
          </a:prstGeom>
          <a:ln w="34925">
            <a:solidFill>
              <a:srgbClr val="00CC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C27141-8D11-48E7-A2CB-E7D148F01541}"/>
              </a:ext>
            </a:extLst>
          </p:cNvPr>
          <p:cNvCxnSpPr>
            <a:cxnSpLocks/>
          </p:cNvCxnSpPr>
          <p:nvPr/>
        </p:nvCxnSpPr>
        <p:spPr>
          <a:xfrm>
            <a:off x="6154836" y="5730766"/>
            <a:ext cx="1610261" cy="0"/>
          </a:xfrm>
          <a:prstGeom prst="straightConnector1">
            <a:avLst/>
          </a:prstGeom>
          <a:ln w="34925">
            <a:solidFill>
              <a:srgbClr val="00CC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1CE7BC-9EC1-4AB8-8BC7-CAA404D3D5C4}"/>
              </a:ext>
            </a:extLst>
          </p:cNvPr>
          <p:cNvSpPr txBox="1"/>
          <p:nvPr/>
        </p:nvSpPr>
        <p:spPr>
          <a:xfrm>
            <a:off x="3577264" y="5730766"/>
            <a:ext cx="1455576" cy="307777"/>
          </a:xfrm>
          <a:prstGeom prst="rect">
            <a:avLst/>
          </a:prstGeom>
          <a:noFill/>
        </p:spPr>
        <p:txBody>
          <a:bodyPr wrap="square" rtlCol="0">
            <a:spAutoFit/>
          </a:bodyPr>
          <a:lstStyle/>
          <a:p>
            <a:r>
              <a:rPr lang="en-US" sz="1400" dirty="0"/>
              <a:t>66’ horizontal</a:t>
            </a:r>
          </a:p>
        </p:txBody>
      </p:sp>
      <p:sp>
        <p:nvSpPr>
          <p:cNvPr id="16" name="TextBox 15">
            <a:extLst>
              <a:ext uri="{FF2B5EF4-FFF2-40B4-BE49-F238E27FC236}">
                <a16:creationId xmlns:a16="http://schemas.microsoft.com/office/drawing/2014/main" id="{917F77A9-8971-40CE-A9C6-AEDA6B6D2458}"/>
              </a:ext>
            </a:extLst>
          </p:cNvPr>
          <p:cNvSpPr txBox="1"/>
          <p:nvPr/>
        </p:nvSpPr>
        <p:spPr>
          <a:xfrm>
            <a:off x="6248400" y="5761200"/>
            <a:ext cx="1693764" cy="307777"/>
          </a:xfrm>
          <a:prstGeom prst="rect">
            <a:avLst/>
          </a:prstGeom>
          <a:noFill/>
        </p:spPr>
        <p:txBody>
          <a:bodyPr wrap="square" rtlCol="0">
            <a:spAutoFit/>
          </a:bodyPr>
          <a:lstStyle/>
          <a:p>
            <a:r>
              <a:rPr lang="en-US" sz="1400" dirty="0"/>
              <a:t>66’ horizontal</a:t>
            </a:r>
          </a:p>
        </p:txBody>
      </p:sp>
      <p:cxnSp>
        <p:nvCxnSpPr>
          <p:cNvPr id="17" name="Straight Arrow Connector 16">
            <a:extLst>
              <a:ext uri="{FF2B5EF4-FFF2-40B4-BE49-F238E27FC236}">
                <a16:creationId xmlns:a16="http://schemas.microsoft.com/office/drawing/2014/main" id="{F55EA163-32E8-4106-8ED0-5698530479E9}"/>
              </a:ext>
            </a:extLst>
          </p:cNvPr>
          <p:cNvCxnSpPr>
            <a:cxnSpLocks/>
          </p:cNvCxnSpPr>
          <p:nvPr/>
        </p:nvCxnSpPr>
        <p:spPr>
          <a:xfrm>
            <a:off x="3446227" y="5198799"/>
            <a:ext cx="1586613" cy="198616"/>
          </a:xfrm>
          <a:prstGeom prst="straightConnector1">
            <a:avLst/>
          </a:prstGeom>
          <a:ln w="22225">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0CE1F0-5683-47B8-A141-A158EAFF6E41}"/>
              </a:ext>
            </a:extLst>
          </p:cNvPr>
          <p:cNvSpPr txBox="1"/>
          <p:nvPr/>
        </p:nvSpPr>
        <p:spPr>
          <a:xfrm rot="371935">
            <a:off x="3506529" y="5003644"/>
            <a:ext cx="1758614" cy="276999"/>
          </a:xfrm>
          <a:prstGeom prst="rect">
            <a:avLst/>
          </a:prstGeom>
          <a:noFill/>
        </p:spPr>
        <p:txBody>
          <a:bodyPr wrap="square" rtlCol="0">
            <a:spAutoFit/>
          </a:bodyPr>
          <a:lstStyle/>
          <a:p>
            <a:r>
              <a:rPr lang="en-US" sz="1200" dirty="0">
                <a:solidFill>
                  <a:schemeClr val="bg1">
                    <a:lumMod val="65000"/>
                  </a:schemeClr>
                </a:solidFill>
              </a:rPr>
              <a:t>66’ slope distance</a:t>
            </a:r>
          </a:p>
        </p:txBody>
      </p:sp>
      <p:cxnSp>
        <p:nvCxnSpPr>
          <p:cNvPr id="20" name="Straight Arrow Connector 19">
            <a:extLst>
              <a:ext uri="{FF2B5EF4-FFF2-40B4-BE49-F238E27FC236}">
                <a16:creationId xmlns:a16="http://schemas.microsoft.com/office/drawing/2014/main" id="{E3C0CFAF-79F7-4939-919F-6859320FC066}"/>
              </a:ext>
            </a:extLst>
          </p:cNvPr>
          <p:cNvCxnSpPr>
            <a:cxnSpLocks/>
          </p:cNvCxnSpPr>
          <p:nvPr/>
        </p:nvCxnSpPr>
        <p:spPr>
          <a:xfrm flipV="1">
            <a:off x="6129349" y="5017443"/>
            <a:ext cx="1497747" cy="319318"/>
          </a:xfrm>
          <a:prstGeom prst="straightConnector1">
            <a:avLst/>
          </a:prstGeom>
          <a:ln w="22225">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A89410-4EE1-4501-A156-0027711F4917}"/>
              </a:ext>
            </a:extLst>
          </p:cNvPr>
          <p:cNvSpPr txBox="1"/>
          <p:nvPr/>
        </p:nvSpPr>
        <p:spPr>
          <a:xfrm rot="20873728">
            <a:off x="6011776" y="4870960"/>
            <a:ext cx="1873904" cy="276999"/>
          </a:xfrm>
          <a:prstGeom prst="rect">
            <a:avLst/>
          </a:prstGeom>
          <a:noFill/>
        </p:spPr>
        <p:txBody>
          <a:bodyPr wrap="square" rtlCol="0">
            <a:spAutoFit/>
          </a:bodyPr>
          <a:lstStyle/>
          <a:p>
            <a:r>
              <a:rPr lang="en-US" sz="1200" dirty="0">
                <a:solidFill>
                  <a:schemeClr val="bg1">
                    <a:lumMod val="65000"/>
                  </a:schemeClr>
                </a:solidFill>
              </a:rPr>
              <a:t>66’ slope distance</a:t>
            </a:r>
          </a:p>
        </p:txBody>
      </p:sp>
      <p:sp>
        <p:nvSpPr>
          <p:cNvPr id="18" name="Title 2">
            <a:extLst>
              <a:ext uri="{FF2B5EF4-FFF2-40B4-BE49-F238E27FC236}">
                <a16:creationId xmlns:a16="http://schemas.microsoft.com/office/drawing/2014/main" id="{2225689E-7A6E-48D4-8E81-E74CD827B9B1}"/>
              </a:ext>
            </a:extLst>
          </p:cNvPr>
          <p:cNvSpPr>
            <a:spLocks noGrp="1"/>
          </p:cNvSpPr>
          <p:nvPr>
            <p:ph type="title"/>
          </p:nvPr>
        </p:nvSpPr>
        <p:spPr/>
        <p:txBody>
          <a:bodyPr>
            <a:normAutofit/>
          </a:bodyPr>
          <a:lstStyle/>
          <a:p>
            <a:r>
              <a:rPr lang="en-US" dirty="0">
                <a:solidFill>
                  <a:schemeClr val="accent1">
                    <a:lumMod val="75000"/>
                  </a:schemeClr>
                </a:solidFill>
                <a:effectLst>
                  <a:outerShdw blurRad="38100" dist="38100" dir="2700000" algn="tl">
                    <a:srgbClr val="000000">
                      <a:alpha val="43137"/>
                    </a:srgbClr>
                  </a:outerShdw>
                </a:effectLst>
              </a:rPr>
              <a:t>Measurement</a:t>
            </a:r>
            <a:r>
              <a:rPr lang="en-US" sz="3700" dirty="0">
                <a:solidFill>
                  <a:schemeClr val="accent1">
                    <a:lumMod val="75000"/>
                  </a:schemeClr>
                </a:solidFill>
                <a:effectLst>
                  <a:outerShdw blurRad="38100" dist="38100" dir="2700000" algn="tl" rotWithShape="0">
                    <a:srgbClr val="000000">
                      <a:alpha val="43137"/>
                    </a:srgbClr>
                  </a:outerShdw>
                </a:effectLst>
              </a:rPr>
              <a:t> of distances</a:t>
            </a:r>
          </a:p>
        </p:txBody>
      </p:sp>
      <p:sp>
        <p:nvSpPr>
          <p:cNvPr id="21" name="Content Placeholder 1">
            <a:extLst>
              <a:ext uri="{FF2B5EF4-FFF2-40B4-BE49-F238E27FC236}">
                <a16:creationId xmlns:a16="http://schemas.microsoft.com/office/drawing/2014/main" id="{4EFABD81-C19E-4811-9527-6D105A3BA4BA}"/>
              </a:ext>
            </a:extLst>
          </p:cNvPr>
          <p:cNvSpPr>
            <a:spLocks noGrp="1"/>
          </p:cNvSpPr>
          <p:nvPr>
            <p:ph idx="1"/>
          </p:nvPr>
        </p:nvSpPr>
        <p:spPr>
          <a:xfrm>
            <a:off x="457200" y="1433606"/>
            <a:ext cx="8458200" cy="5424394"/>
          </a:xfrm>
        </p:spPr>
        <p:txBody>
          <a:bodyPr>
            <a:normAutofit/>
          </a:bodyPr>
          <a:lstStyle/>
          <a:p>
            <a:r>
              <a:rPr lang="en-US" sz="2800" dirty="0"/>
              <a:t>The distance measured must be horizontal distance rather than slope distance;</a:t>
            </a:r>
          </a:p>
          <a:p>
            <a:r>
              <a:rPr lang="en-US" sz="2800" dirty="0"/>
              <a:t>Riparian areas are measured from the OHWM</a:t>
            </a:r>
          </a:p>
          <a:p>
            <a:r>
              <a:rPr lang="en-US" sz="2800" dirty="0"/>
              <a:t>The distance from a tidal zone is measured from the line of mean higher high water mark.</a:t>
            </a:r>
            <a:r>
              <a:rPr lang="en-US" sz="2200" dirty="0">
                <a:solidFill>
                  <a:srgbClr val="19859B"/>
                </a:solidFill>
              </a:rPr>
              <a:t>				        </a:t>
            </a:r>
            <a:r>
              <a:rPr lang="en-US" sz="2200" dirty="0">
                <a:solidFill>
                  <a:schemeClr val="accent1">
                    <a:lumMod val="75000"/>
                  </a:schemeClr>
                </a:solidFill>
              </a:rPr>
              <a:t>11 AAC 95.280, .810</a:t>
            </a:r>
          </a:p>
        </p:txBody>
      </p:sp>
      <p:sp>
        <p:nvSpPr>
          <p:cNvPr id="4" name="Rectangle 3">
            <a:extLst>
              <a:ext uri="{FF2B5EF4-FFF2-40B4-BE49-F238E27FC236}">
                <a16:creationId xmlns:a16="http://schemas.microsoft.com/office/drawing/2014/main" id="{4340AE7F-F65C-4F36-95E9-709331DAA241}"/>
              </a:ext>
            </a:extLst>
          </p:cNvPr>
          <p:cNvSpPr/>
          <p:nvPr/>
        </p:nvSpPr>
        <p:spPr>
          <a:xfrm>
            <a:off x="2008751" y="4424715"/>
            <a:ext cx="6514155" cy="1831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32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46425"/>
      </a:dk2>
      <a:lt2>
        <a:srgbClr val="F8D714"/>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1696</TotalTime>
  <Words>2899</Words>
  <Application>Microsoft Office PowerPoint</Application>
  <PresentationFormat>On-screen Show (4:3)</PresentationFormat>
  <Paragraphs>442</Paragraphs>
  <Slides>55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 Unicode MS</vt:lpstr>
      <vt:lpstr>Calibri</vt:lpstr>
      <vt:lpstr>Lucida Sans Unicode</vt:lpstr>
      <vt:lpstr>Tahoma</vt:lpstr>
      <vt:lpstr>Times New Roman</vt:lpstr>
      <vt:lpstr>Verdana</vt:lpstr>
      <vt:lpstr>Wingdings</vt:lpstr>
      <vt:lpstr>Wingdings 2</vt:lpstr>
      <vt:lpstr>Wingdings 3</vt:lpstr>
      <vt:lpstr>Concourse</vt:lpstr>
      <vt:lpstr>FRPA 101-E3 Riparian Management Standards  Region III</vt:lpstr>
      <vt:lpstr>Agenda</vt:lpstr>
      <vt:lpstr>Background</vt:lpstr>
      <vt:lpstr>History  </vt:lpstr>
      <vt:lpstr>Intent</vt:lpstr>
      <vt:lpstr>Fish Habitat Factors</vt:lpstr>
      <vt:lpstr>PowerPoint Presentation</vt:lpstr>
      <vt:lpstr>Definition: Riparian area - Region III</vt:lpstr>
      <vt:lpstr>Measurement of distances</vt:lpstr>
      <vt:lpstr>Region III water body classes – Type III-A</vt:lpstr>
      <vt:lpstr>Region III water body classes – Type III-B</vt:lpstr>
      <vt:lpstr>Region III water body classes – Type III-C</vt:lpstr>
      <vt:lpstr>Riparian standards</vt:lpstr>
      <vt:lpstr>Types of standards</vt:lpstr>
      <vt:lpstr>DPOs </vt:lpstr>
      <vt:lpstr>Private lands</vt:lpstr>
      <vt:lpstr>Type III-A</vt:lpstr>
      <vt:lpstr>Type III-B</vt:lpstr>
      <vt:lpstr>Type III-C:</vt:lpstr>
      <vt:lpstr>State &amp; other public land</vt:lpstr>
      <vt:lpstr>Type III-A</vt:lpstr>
      <vt:lpstr>Type III-B</vt:lpstr>
      <vt:lpstr>Type III-C:</vt:lpstr>
      <vt:lpstr>Planning on state land</vt:lpstr>
      <vt:lpstr>PowerPoint Presentation</vt:lpstr>
      <vt:lpstr>PowerPoint Presentation</vt:lpstr>
      <vt:lpstr>New Fish-bearing Streams </vt:lpstr>
      <vt:lpstr>Allowed uses in riparian areas</vt:lpstr>
      <vt:lpstr>DPO notice required</vt:lpstr>
      <vt:lpstr>Allowed uses: roads &amp; crossings</vt:lpstr>
      <vt:lpstr>Allowed uses:  materials, blocks</vt:lpstr>
      <vt:lpstr>Allowed uses:   lifts, rigging, yarding</vt:lpstr>
      <vt:lpstr>Other riparian BMPs</vt:lpstr>
      <vt:lpstr>Felling and bucking</vt:lpstr>
      <vt:lpstr>Marking riparian areas</vt:lpstr>
      <vt:lpstr>Marking riparian areas, cont.</vt:lpstr>
      <vt:lpstr>Blasting</vt:lpstr>
      <vt:lpstr>Bank integrity</vt:lpstr>
      <vt:lpstr>Cable yarding</vt:lpstr>
      <vt:lpstr>Cable yarding</vt:lpstr>
      <vt:lpstr>Tracked &amp; wheeled systems</vt:lpstr>
      <vt:lpstr>Tracked &amp; wheeled systems</vt:lpstr>
      <vt:lpstr>Slash burning</vt:lpstr>
      <vt:lpstr>Variations</vt:lpstr>
      <vt:lpstr>Variations</vt:lpstr>
      <vt:lpstr>Variations: appeals &amp; due deference</vt:lpstr>
      <vt:lpstr>Variations: conditions</vt:lpstr>
      <vt:lpstr>Region III variations:  DPO</vt:lpstr>
      <vt:lpstr>Region III variations:  DPO, cont.</vt:lpstr>
      <vt:lpstr>QUESTIONS?</vt:lpstr>
      <vt:lpstr>Addenda</vt:lpstr>
      <vt:lpstr>PowerPoint Presentation</vt:lpstr>
      <vt:lpstr>Type III-A examples</vt:lpstr>
      <vt:lpstr>Type III-A:  Ex. backwater sloughs</vt:lpstr>
      <vt:lpstr>Type III-B examples</vt:lpstr>
    </vt:vector>
  </TitlesOfParts>
  <Company>Alaska Dept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101-E1 Riparian Management Standards  Region I</dc:title>
  <dc:creator>Freeman, Marty W (DNR)</dc:creator>
  <cp:lastModifiedBy>Freeman, Marty W (DNR)</cp:lastModifiedBy>
  <cp:revision>133</cp:revision>
  <dcterms:created xsi:type="dcterms:W3CDTF">2016-09-14T18:11:22Z</dcterms:created>
  <dcterms:modified xsi:type="dcterms:W3CDTF">2018-04-16T20:20:06Z</dcterms:modified>
</cp:coreProperties>
</file>